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2" r:id="rId2"/>
    <p:sldId id="256" r:id="rId3"/>
    <p:sldId id="257" r:id="rId4"/>
    <p:sldId id="258" r:id="rId5"/>
    <p:sldId id="259" r:id="rId6"/>
    <p:sldId id="260"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43199" autoAdjust="0"/>
  </p:normalViewPr>
  <p:slideViewPr>
    <p:cSldViewPr snapToGrid="0">
      <p:cViewPr varScale="1">
        <p:scale>
          <a:sx n="32" d="100"/>
          <a:sy n="32" d="100"/>
        </p:scale>
        <p:origin x="1128" y="48"/>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6297F6-FEE8-421D-81C1-F001BD603DC0}"/>
              </a:ext>
            </a:extLst>
          </p:cNvPr>
          <p:cNvSpPr>
            <a:spLocks noGrp="1"/>
          </p:cNvSpPr>
          <p:nvPr>
            <p:ph type="hdr" sz="quarter"/>
          </p:nvPr>
        </p:nvSpPr>
        <p:spPr>
          <a:xfrm>
            <a:off x="-1" y="-1"/>
            <a:ext cx="3884613" cy="630195"/>
          </a:xfrm>
          <a:prstGeom prst="rect">
            <a:avLst/>
          </a:prstGeom>
        </p:spPr>
        <p:txBody>
          <a:bodyPr vert="horz" lIns="91440" tIns="45720" rIns="91440" bIns="45720" rtlCol="0"/>
          <a:lstStyle>
            <a:lvl1pPr algn="l">
              <a:defRPr sz="1200"/>
            </a:lvl1pPr>
          </a:lstStyle>
          <a:p>
            <a:r>
              <a:rPr lang="en-US" sz="2800" dirty="0">
                <a:latin typeface="Mervale Script" panose="03060506000000020000" pitchFamily="66" charset="0"/>
              </a:rPr>
              <a:t>The dangers of  </a:t>
            </a:r>
            <a:r>
              <a:rPr lang="en-US" sz="2400" dirty="0">
                <a:latin typeface="White On Black" panose="02000500000000000000" pitchFamily="2" charset="0"/>
              </a:rPr>
              <a:t>Clericalism</a:t>
            </a:r>
          </a:p>
        </p:txBody>
      </p:sp>
      <p:sp>
        <p:nvSpPr>
          <p:cNvPr id="3" name="Date Placeholder 2">
            <a:extLst>
              <a:ext uri="{FF2B5EF4-FFF2-40B4-BE49-F238E27FC236}">
                <a16:creationId xmlns:a16="http://schemas.microsoft.com/office/drawing/2014/main" id="{8FC5D90E-F77E-4177-915C-13A25D4E76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November 10, 2019</a:t>
            </a:r>
          </a:p>
        </p:txBody>
      </p:sp>
      <p:sp>
        <p:nvSpPr>
          <p:cNvPr id="4" name="Footer Placeholder 3">
            <a:extLst>
              <a:ext uri="{FF2B5EF4-FFF2-40B4-BE49-F238E27FC236}">
                <a16:creationId xmlns:a16="http://schemas.microsoft.com/office/drawing/2014/main" id="{27338CEB-34F8-42F3-9226-41A579D316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FE7BB9D1-AF4A-4BE6-A115-8E8103107D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9F5BC27-8379-4A51-BCE1-1F0D9B245282}" type="slidenum">
              <a:rPr lang="en-US" smtClean="0"/>
              <a:t>‹#›</a:t>
            </a:fld>
            <a:endParaRPr lang="en-US" dirty="0"/>
          </a:p>
        </p:txBody>
      </p:sp>
    </p:spTree>
    <p:extLst>
      <p:ext uri="{BB962C8B-B14F-4D97-AF65-F5344CB8AC3E}">
        <p14:creationId xmlns:p14="http://schemas.microsoft.com/office/powerpoint/2010/main" val="258344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2F5BC-7800-43EA-A745-A90B26B5F5DD}"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F3190-7437-4BD0-BADE-6C820F94E404}" type="slidenum">
              <a:rPr lang="en-US" smtClean="0"/>
              <a:t>‹#›</a:t>
            </a:fld>
            <a:endParaRPr lang="en-US"/>
          </a:p>
        </p:txBody>
      </p:sp>
    </p:spTree>
    <p:extLst>
      <p:ext uri="{BB962C8B-B14F-4D97-AF65-F5344CB8AC3E}">
        <p14:creationId xmlns:p14="http://schemas.microsoft.com/office/powerpoint/2010/main" val="243822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risismagazine.com/author/sha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is a problem that has afflicted the Catholic church for centuries.  It is called Clericalism.  </a:t>
            </a:r>
          </a:p>
          <a:p>
            <a:pPr marL="171450" indent="-171450">
              <a:buFont typeface="Arial" panose="020B0604020202020204" pitchFamily="34" charset="0"/>
              <a:buChar char="•"/>
            </a:pPr>
            <a:r>
              <a:rPr lang="en-US" dirty="0"/>
              <a:t>I want to talk about it for a while today, and make clear that the attitudes that come from it can affect us as well.</a:t>
            </a:r>
          </a:p>
          <a:p>
            <a:pPr marL="171450" indent="-171450">
              <a:buFont typeface="Arial" panose="020B0604020202020204" pitchFamily="34" charset="0"/>
              <a:buChar char="•"/>
            </a:pPr>
            <a:r>
              <a:rPr lang="en-US" dirty="0"/>
              <a:t>First, there is a need to define a few things, and explain a few things about the Catholic Church</a:t>
            </a:r>
          </a:p>
          <a:p>
            <a:endParaRPr lang="en-US" dirty="0"/>
          </a:p>
        </p:txBody>
      </p:sp>
      <p:sp>
        <p:nvSpPr>
          <p:cNvPr id="4" name="Slide Number Placeholder 3"/>
          <p:cNvSpPr>
            <a:spLocks noGrp="1"/>
          </p:cNvSpPr>
          <p:nvPr>
            <p:ph type="sldNum" sz="quarter" idx="5"/>
          </p:nvPr>
        </p:nvSpPr>
        <p:spPr/>
        <p:txBody>
          <a:bodyPr/>
          <a:lstStyle/>
          <a:p>
            <a:fld id="{436F3190-7437-4BD0-BADE-6C820F94E404}" type="slidenum">
              <a:rPr lang="en-US" smtClean="0"/>
              <a:t>2</a:t>
            </a:fld>
            <a:endParaRPr lang="en-US"/>
          </a:p>
        </p:txBody>
      </p:sp>
    </p:spTree>
    <p:extLst>
      <p:ext uri="{BB962C8B-B14F-4D97-AF65-F5344CB8AC3E}">
        <p14:creationId xmlns:p14="http://schemas.microsoft.com/office/powerpoint/2010/main" val="324318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The Catholic church is divided into two basic groups – The clergy, and the laity</a:t>
            </a:r>
          </a:p>
          <a:p>
            <a:pPr marL="628650" lvl="1" indent="-171450">
              <a:buFont typeface="Arial" panose="020B0604020202020204" pitchFamily="34" charset="0"/>
              <a:buChar char="•"/>
            </a:pPr>
            <a:r>
              <a:rPr lang="en-US" dirty="0"/>
              <a:t>Clergy – a group ordained to perform pastoral or sacerdotal functions in a Christian church</a:t>
            </a:r>
          </a:p>
          <a:p>
            <a:pPr marL="628650" lvl="1" indent="-171450">
              <a:buFont typeface="Arial" panose="020B0604020202020204" pitchFamily="34" charset="0"/>
              <a:buChar char="•"/>
            </a:pPr>
            <a:r>
              <a:rPr lang="en-US" dirty="0"/>
              <a:t>Laity - the people of a religious faith as distinguished from its clergy (in other words – everyone else)</a:t>
            </a:r>
          </a:p>
          <a:p>
            <a:pPr marL="171450" indent="-171450">
              <a:buFont typeface="Arial" panose="020B0604020202020204" pitchFamily="34" charset="0"/>
              <a:buChar char="•"/>
            </a:pPr>
            <a:r>
              <a:rPr lang="en-US" b="1" dirty="0"/>
              <a:t>A similar division existed during Moses time, as you had the Priesthood distinguished from the rest of Israel</a:t>
            </a:r>
          </a:p>
          <a:p>
            <a:pPr marL="628650" lvl="1" indent="-171450">
              <a:buFont typeface="Arial" panose="020B0604020202020204" pitchFamily="34" charset="0"/>
              <a:buChar char="•"/>
            </a:pPr>
            <a:r>
              <a:rPr lang="en-US" dirty="0"/>
              <a:t>The family of Aaron, of the tribe of Levi, were set apart as clergy (those responsible for the sacrificial &amp; ministerial duties of the nation)</a:t>
            </a:r>
          </a:p>
          <a:p>
            <a:pPr marL="0" lvl="0" indent="0">
              <a:buFont typeface="Arial" panose="020B0604020202020204" pitchFamily="34" charset="0"/>
              <a:buNone/>
            </a:pPr>
            <a:r>
              <a:rPr lang="en-US" b="1" dirty="0"/>
              <a:t>(Exodus 29:9), </a:t>
            </a:r>
            <a:r>
              <a:rPr lang="en-US" i="1" dirty="0"/>
              <a:t>“And you shall gird them with sashes, Aaron and his sons, and put the hats on them. </a:t>
            </a:r>
            <a:r>
              <a:rPr lang="en-US" b="1" i="1" dirty="0"/>
              <a:t>The priesthood shall be theirs for a perpetual statute</a:t>
            </a:r>
            <a:r>
              <a:rPr lang="en-US" i="1" dirty="0"/>
              <a:t>. So you shall consecrate Aaron and his sons.”</a:t>
            </a:r>
          </a:p>
          <a:p>
            <a:pPr marL="171450" lvl="0" indent="-171450">
              <a:buFont typeface="Arial" panose="020B0604020202020204" pitchFamily="34" charset="0"/>
              <a:buChar char="•"/>
            </a:pPr>
            <a:r>
              <a:rPr lang="en-US" b="1" i="0" dirty="0"/>
              <a:t>This division has been done away with in Christ</a:t>
            </a:r>
          </a:p>
          <a:p>
            <a:pPr marL="628650" lvl="1" indent="-171450">
              <a:buFont typeface="Arial" panose="020B0604020202020204" pitchFamily="34" charset="0"/>
              <a:buChar char="•"/>
            </a:pPr>
            <a:r>
              <a:rPr lang="en-US" b="0" i="0" dirty="0"/>
              <a:t>In Christ Jesus, He is the high priest, but each and every Christian is a priest (set apart for holy service)</a:t>
            </a:r>
          </a:p>
          <a:p>
            <a:pPr marL="0" lvl="0" indent="0">
              <a:buFont typeface="Arial" panose="020B0604020202020204" pitchFamily="34" charset="0"/>
              <a:buNone/>
            </a:pPr>
            <a:r>
              <a:rPr lang="en-US" b="1" i="0" dirty="0"/>
              <a:t>(1 Peter 2:4), </a:t>
            </a:r>
            <a:r>
              <a:rPr lang="en-US" b="0" i="1" dirty="0"/>
              <a:t>“</a:t>
            </a:r>
            <a:r>
              <a:rPr lang="en-US" i="1" dirty="0"/>
              <a:t>Coming to Him as to a living stone, rejected indeed by men, but chosen by God and precious,</a:t>
            </a:r>
            <a:r>
              <a:rPr lang="en-US" i="1" baseline="30000" dirty="0"/>
              <a:t> 5</a:t>
            </a:r>
            <a:r>
              <a:rPr lang="en-US" i="1" dirty="0"/>
              <a:t> you also, as living stones, are being built up a spiritual house, a holy priesthood, to offer up spiritual sacrifices acceptable to God through Jesus Christ.”</a:t>
            </a:r>
          </a:p>
          <a:p>
            <a:pPr marL="0" lvl="0" indent="0">
              <a:buFont typeface="Arial" panose="020B0604020202020204" pitchFamily="34" charset="0"/>
              <a:buNone/>
            </a:pPr>
            <a:r>
              <a:rPr lang="en-US" b="1" i="0" dirty="0"/>
              <a:t>(1 Peter 2:9-10), </a:t>
            </a:r>
            <a:r>
              <a:rPr lang="en-US" b="0" i="1" dirty="0"/>
              <a:t>“</a:t>
            </a:r>
            <a:r>
              <a:rPr lang="en-US" i="1" dirty="0"/>
              <a:t>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p>
          <a:p>
            <a:pPr marL="628650" lvl="1" indent="-171450">
              <a:buFont typeface="Arial" panose="020B0604020202020204" pitchFamily="34" charset="0"/>
              <a:buChar char="•"/>
            </a:pPr>
            <a:r>
              <a:rPr lang="en-US" b="0" i="0" dirty="0"/>
              <a:t>In Christ Jesus, every Christian offers up sacrifices to God</a:t>
            </a:r>
          </a:p>
          <a:p>
            <a:pPr marL="0" lvl="0" indent="0">
              <a:buFont typeface="Arial" panose="020B0604020202020204" pitchFamily="34" charset="0"/>
              <a:buNone/>
            </a:pPr>
            <a:r>
              <a:rPr lang="en-US" b="1" i="0" dirty="0"/>
              <a:t>(Romans 12:1-2), </a:t>
            </a:r>
            <a:r>
              <a:rPr lang="en-US" b="0" i="1" dirty="0"/>
              <a:t>“</a:t>
            </a:r>
            <a:r>
              <a:rPr lang="en-US" i="1" dirty="0"/>
              <a:t>I beseech you therefore, brethren, by the mercies of God, that you </a:t>
            </a:r>
            <a:r>
              <a:rPr lang="en-US" b="1" i="1" dirty="0"/>
              <a:t>present your bodies a living sacrifice</a:t>
            </a:r>
            <a:r>
              <a:rPr lang="en-US" i="1" dirty="0"/>
              <a:t>, holy, acceptable to God, which is your reasonable service.</a:t>
            </a:r>
            <a:r>
              <a:rPr lang="en-US" i="1" baseline="30000" dirty="0"/>
              <a:t> 2</a:t>
            </a:r>
            <a:r>
              <a:rPr lang="en-US" i="1" dirty="0"/>
              <a:t> And do not be conformed to this world, but be transformed by the renewing of your mind, that you may prove what is that good and acceptable and perfect will of God.”</a:t>
            </a:r>
          </a:p>
          <a:p>
            <a:pPr marL="1085850" lvl="2" indent="-171450">
              <a:buFont typeface="Arial" panose="020B0604020202020204" pitchFamily="34" charset="0"/>
              <a:buChar char="•"/>
            </a:pPr>
            <a:r>
              <a:rPr lang="en-US" b="0" i="0" dirty="0"/>
              <a:t>Our sanctified life (life of holiness) is a sacrifice we offer to God</a:t>
            </a:r>
          </a:p>
          <a:p>
            <a:pPr marL="1085850" lvl="2" indent="-171450">
              <a:buFont typeface="Arial" panose="020B0604020202020204" pitchFamily="34" charset="0"/>
              <a:buChar char="•"/>
            </a:pPr>
            <a:r>
              <a:rPr lang="en-US" b="0" i="0" dirty="0"/>
              <a:t>When we sing songs of praise to him, and pray to him, we are offering a sacrifice with our lips (cf. Hebrews 13:14-15)</a:t>
            </a:r>
          </a:p>
          <a:p>
            <a:pPr marL="1085850" lvl="2" indent="-171450">
              <a:buFont typeface="Arial" panose="020B0604020202020204" pitchFamily="34" charset="0"/>
              <a:buChar char="•"/>
            </a:pPr>
            <a:r>
              <a:rPr lang="en-US" i="0" dirty="0"/>
              <a:t>When we give of our means in support of the gospel of Christ or for works of benevolence, we offer a sacrifice (Philippians 4:18; 2 Corinthians 8:1-5)</a:t>
            </a:r>
          </a:p>
          <a:p>
            <a:pPr marL="171450" lvl="0" indent="-171450">
              <a:buFont typeface="Arial" panose="020B0604020202020204" pitchFamily="34" charset="0"/>
              <a:buChar char="•"/>
            </a:pPr>
            <a:r>
              <a:rPr lang="en-US" b="1" i="0" dirty="0"/>
              <a:t>Therefore, the existence of the clergy laity distinction, present in so many churches today, has no scriptural basis or authority</a:t>
            </a:r>
          </a:p>
          <a:p>
            <a:pPr marL="628650" lvl="1" indent="-171450">
              <a:buFont typeface="Arial" panose="020B0604020202020204" pitchFamily="34" charset="0"/>
              <a:buChar char="•"/>
            </a:pPr>
            <a:r>
              <a:rPr lang="en-US" b="0" i="0" dirty="0"/>
              <a:t>It had its adoption in the Catholic church, perhaps imitating the Levitical priesthood under the Old Covenant</a:t>
            </a:r>
          </a:p>
          <a:p>
            <a:pPr marL="628650" lvl="1" indent="-171450">
              <a:buFont typeface="Arial" panose="020B0604020202020204" pitchFamily="34" charset="0"/>
              <a:buChar char="•"/>
            </a:pPr>
            <a:r>
              <a:rPr lang="en-US" b="0" i="0" dirty="0"/>
              <a:t>This clergy/laity distinction has been copied by most protestant denominations as well</a:t>
            </a:r>
          </a:p>
          <a:p>
            <a:pPr marL="628650" lvl="1" indent="-171450">
              <a:buFont typeface="Arial" panose="020B0604020202020204" pitchFamily="34" charset="0"/>
              <a:buChar char="•"/>
            </a:pPr>
            <a:r>
              <a:rPr lang="en-US" b="0" i="0" dirty="0"/>
              <a:t>It not only has no scriptural basis, it has led to the adoption of clericalism as a popular mindset.  So, what is clericalism?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41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Clericalism – The actual definition does not fully describe the way the term is being used in the Catholic church to identify a problem experienced in that denomination</a:t>
            </a:r>
          </a:p>
          <a:p>
            <a:pPr marL="628650" lvl="1" indent="-171450" fontAlgn="base">
              <a:buFont typeface="Arial" panose="020B0604020202020204" pitchFamily="34" charset="0"/>
              <a:buChar char="•"/>
            </a:pPr>
            <a:r>
              <a:rPr lang="en-US" b="1" dirty="0"/>
              <a:t>Definition</a:t>
            </a:r>
            <a:r>
              <a:rPr lang="en-US" dirty="0"/>
              <a:t> - </a:t>
            </a:r>
            <a:r>
              <a:rPr lang="en-US" sz="1200" b="0" i="0" kern="1200" dirty="0">
                <a:solidFill>
                  <a:schemeClr val="tx1"/>
                </a:solidFill>
                <a:effectLst/>
                <a:latin typeface="+mn-lt"/>
                <a:ea typeface="+mn-ea"/>
                <a:cs typeface="+mn-cs"/>
              </a:rPr>
              <a:t>a policy of maintaining or increasing the power of a religious hierarchy</a:t>
            </a:r>
          </a:p>
          <a:p>
            <a:pPr marL="628650" lvl="1" indent="-171450" fontAlgn="base">
              <a:buFont typeface="Arial" panose="020B0604020202020204" pitchFamily="34" charset="0"/>
              <a:buChar char="•"/>
            </a:pPr>
            <a:r>
              <a:rPr lang="en-US" sz="1200" b="1" i="0" kern="1200" dirty="0">
                <a:solidFill>
                  <a:schemeClr val="tx1"/>
                </a:solidFill>
                <a:effectLst/>
                <a:latin typeface="+mn-lt"/>
                <a:ea typeface="+mn-ea"/>
                <a:cs typeface="+mn-cs"/>
              </a:rPr>
              <a:t>Problem</a:t>
            </a:r>
            <a:r>
              <a:rPr lang="en-US" sz="1200" b="0" i="0" kern="1200" dirty="0">
                <a:solidFill>
                  <a:schemeClr val="tx1"/>
                </a:solidFill>
                <a:effectLst/>
                <a:latin typeface="+mn-lt"/>
                <a:ea typeface="+mn-ea"/>
                <a:cs typeface="+mn-cs"/>
              </a:rPr>
              <a:t> -  as the difference between clergy and laity becomes more pronounced, the importance of devotion and consecrated living on the part of the laity is deemphasized</a:t>
            </a:r>
          </a:p>
          <a:p>
            <a:pPr marL="1085850" lvl="2" indent="-171450" fontAlgn="base">
              <a:buFont typeface="Arial" panose="020B0604020202020204" pitchFamily="34" charset="0"/>
              <a:buChar char="•"/>
            </a:pPr>
            <a:r>
              <a:rPr lang="en-US" sz="1200" b="0" i="0" kern="1200" dirty="0">
                <a:solidFill>
                  <a:schemeClr val="tx1"/>
                </a:solidFill>
                <a:effectLst/>
                <a:latin typeface="+mn-lt"/>
                <a:ea typeface="+mn-ea"/>
                <a:cs typeface="+mn-cs"/>
              </a:rPr>
              <a:t>Clergy gets a sense of superiority, and desires more to increase and consolidate power than to do what is right.</a:t>
            </a:r>
          </a:p>
          <a:p>
            <a:pPr marL="1085850" lvl="2" indent="-171450" fontAlgn="base">
              <a:buFont typeface="Arial" panose="020B0604020202020204" pitchFamily="34" charset="0"/>
              <a:buChar char="•"/>
            </a:pPr>
            <a:r>
              <a:rPr lang="en-US" sz="1200" b="0" i="0" kern="1200" dirty="0">
                <a:solidFill>
                  <a:schemeClr val="tx1"/>
                </a:solidFill>
                <a:effectLst/>
                <a:latin typeface="+mn-lt"/>
                <a:ea typeface="+mn-ea"/>
                <a:cs typeface="+mn-cs"/>
              </a:rPr>
              <a:t>The Laity considers the Clergy as being holy, and that it is their place to “be religious”, where “we” live in the “real world”, and have little need to concern ourselves with spiritual matters.</a:t>
            </a:r>
          </a:p>
          <a:p>
            <a:pPr marL="171450" lvl="0" indent="-171450" fontAlgn="base">
              <a:buFont typeface="Arial" panose="020B0604020202020204" pitchFamily="34" charset="0"/>
              <a:buChar char="•"/>
            </a:pPr>
            <a:r>
              <a:rPr lang="en-US" sz="1200" b="1" i="0" kern="1200" dirty="0">
                <a:solidFill>
                  <a:schemeClr val="tx1"/>
                </a:solidFill>
                <a:effectLst/>
                <a:latin typeface="+mn-lt"/>
                <a:ea typeface="+mn-ea"/>
                <a:cs typeface="+mn-cs"/>
              </a:rPr>
              <a:t>This attitude was present in the days of Jesus, as the religious leaders opposed Him as they sought to maintain their power over the people.</a:t>
            </a:r>
          </a:p>
          <a:p>
            <a:pPr marL="628650" lvl="1" indent="-171450" fontAlgn="base">
              <a:buFont typeface="Arial" panose="020B0604020202020204" pitchFamily="34" charset="0"/>
              <a:buChar char="•"/>
            </a:pPr>
            <a:r>
              <a:rPr lang="en-US" sz="1200" b="1" i="0" kern="1200" dirty="0">
                <a:solidFill>
                  <a:schemeClr val="tx1"/>
                </a:solidFill>
                <a:effectLst/>
                <a:latin typeface="+mn-lt"/>
                <a:ea typeface="+mn-ea"/>
                <a:cs typeface="+mn-cs"/>
              </a:rPr>
              <a:t>The Pharisees certainly considered themselves to be more spiritually minded than other Jews (and it seems that many common Jews had the same conception)</a:t>
            </a:r>
          </a:p>
          <a:p>
            <a:pPr marL="0" lvl="0" indent="0" fontAlgn="base">
              <a:buFont typeface="Arial" panose="020B0604020202020204" pitchFamily="34" charset="0"/>
              <a:buNone/>
            </a:pPr>
            <a:r>
              <a:rPr lang="en-US" sz="1200" b="1" i="0" kern="1200" dirty="0">
                <a:solidFill>
                  <a:schemeClr val="tx1"/>
                </a:solidFill>
                <a:effectLst/>
                <a:latin typeface="+mn-lt"/>
                <a:ea typeface="+mn-ea"/>
                <a:cs typeface="+mn-cs"/>
              </a:rPr>
              <a:t>(Luke 18:11-12), </a:t>
            </a:r>
            <a:r>
              <a:rPr lang="en-US" sz="1200" b="1" i="1" kern="1200" dirty="0">
                <a:solidFill>
                  <a:schemeClr val="tx1"/>
                </a:solidFill>
                <a:effectLst/>
                <a:latin typeface="+mn-lt"/>
                <a:ea typeface="+mn-ea"/>
                <a:cs typeface="+mn-cs"/>
              </a:rPr>
              <a:t>“</a:t>
            </a:r>
            <a:r>
              <a:rPr lang="en-US" i="1" dirty="0"/>
              <a:t>The Pharisee stood and prayed thus with himself, ‘God, I thank You that I am not like other men—extortioners, unjust, adulterers, or even as this tax collector.</a:t>
            </a:r>
            <a:r>
              <a:rPr lang="en-US" i="1" baseline="30000" dirty="0"/>
              <a:t> 12</a:t>
            </a:r>
            <a:r>
              <a:rPr lang="en-US" i="1" dirty="0"/>
              <a:t> I fast twice a week; I give tithes of all that I possess.’”</a:t>
            </a:r>
          </a:p>
          <a:p>
            <a:pPr marL="628650" lvl="1" indent="-171450" fontAlgn="base">
              <a:buFont typeface="Arial" panose="020B0604020202020204" pitchFamily="34" charset="0"/>
              <a:buChar char="•"/>
            </a:pPr>
            <a:r>
              <a:rPr lang="en-US" sz="1200" b="1" i="0" kern="1200" dirty="0">
                <a:solidFill>
                  <a:schemeClr val="tx1"/>
                </a:solidFill>
                <a:effectLst/>
                <a:latin typeface="+mn-lt"/>
                <a:ea typeface="+mn-ea"/>
                <a:cs typeface="+mn-cs"/>
              </a:rPr>
              <a:t>In the Catholic church, it is evident.  And, so much a problem that the second Vatican Council convened in 1962 in an attempt to renew the dedication of the Catholic laity as they perceived the church was suffering from the mindset of Clericalism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69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me illustrate this by a quote from Russell Shaw, an influential Catholic writer:</a:t>
            </a:r>
            <a:br>
              <a:rPr lang="en-US" dirty="0"/>
            </a:br>
            <a:endParaRPr lang="en-US" dirty="0"/>
          </a:p>
          <a:p>
            <a:r>
              <a:rPr lang="en-US" sz="1200" b="0" i="0" kern="1200" dirty="0">
                <a:solidFill>
                  <a:schemeClr val="tx1"/>
                </a:solidFill>
                <a:effectLst/>
                <a:latin typeface="+mn-lt"/>
                <a:ea typeface="+mn-ea"/>
                <a:cs typeface="+mn-cs"/>
              </a:rPr>
              <a:t>The problem goes deeper than that, however, for the same mentality exerts a stifling effect on the interior life and the quest for holiness on the part of lay people. In a theological textbook widely used before Vatican II one finds this statement: “Clerics are bound to lead a holier life than lay people, both interiorly and exteriorly.” One could hardly object to a proposal for a kind of pious competition between clerics and laity as to who will lead holier lives, but to say flatly “Clerics are bound…” is a mind-boggling assertion. However it might affect priests, it can only persuade lay people that, in the spiritual life as in everything else their religion takes seriously, they are bound to be second-best.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a:t>
            </a:r>
          </a:p>
          <a:p>
            <a:r>
              <a:rPr lang="en-US" sz="1200" b="0" i="0" kern="1200" dirty="0">
                <a:solidFill>
                  <a:schemeClr val="tx1"/>
                </a:solidFill>
                <a:effectLst/>
                <a:latin typeface="+mn-lt"/>
                <a:ea typeface="+mn-ea"/>
                <a:cs typeface="+mn-cs"/>
              </a:rPr>
              <a:t>Deeply ingrained, this way of thinking persists. In a recent review in the London </a:t>
            </a:r>
            <a:r>
              <a:rPr lang="en-US" sz="1200" b="0" i="1" kern="1200" dirty="0">
                <a:solidFill>
                  <a:schemeClr val="tx1"/>
                </a:solidFill>
                <a:effectLst/>
                <a:latin typeface="+mn-lt"/>
                <a:ea typeface="+mn-ea"/>
                <a:cs typeface="+mn-cs"/>
              </a:rPr>
              <a:t>Tablet</a:t>
            </a:r>
            <a:r>
              <a:rPr lang="en-US" sz="1200" b="0" i="0" kern="1200" dirty="0">
                <a:solidFill>
                  <a:schemeClr val="tx1"/>
                </a:solidFill>
                <a:effectLst/>
                <a:latin typeface="+mn-lt"/>
                <a:ea typeface="+mn-ea"/>
                <a:cs typeface="+mn-cs"/>
              </a:rPr>
              <a:t> one finds the religious affairs correspondent of the London </a:t>
            </a:r>
            <a:r>
              <a:rPr lang="en-US" sz="1200" b="0" i="1" kern="1200" dirty="0">
                <a:solidFill>
                  <a:schemeClr val="tx1"/>
                </a:solidFill>
                <a:effectLst/>
                <a:latin typeface="+mn-lt"/>
                <a:ea typeface="+mn-ea"/>
                <a:cs typeface="+mn-cs"/>
              </a:rPr>
              <a:t>Times</a:t>
            </a:r>
            <a:r>
              <a:rPr lang="en-US" sz="1200" b="0" i="0" kern="1200" dirty="0">
                <a:solidFill>
                  <a:schemeClr val="tx1"/>
                </a:solidFill>
                <a:effectLst/>
                <a:latin typeface="+mn-lt"/>
                <a:ea typeface="+mn-ea"/>
                <a:cs typeface="+mn-cs"/>
              </a:rPr>
              <a:t> disparaging lay groups which encourage people to aspire to sanctity (“high pressure and rarified religiosity… salvation by the fast lane”). Better for the laity, he writes, to “travel without the heavenly overdrive on full power every minute of every day.” Leaving aside the glitzy rhetoric, </a:t>
            </a:r>
            <a:r>
              <a:rPr lang="en-US" sz="1200" b="1" i="0" kern="1200" dirty="0">
                <a:solidFill>
                  <a:schemeClr val="tx1"/>
                </a:solidFill>
                <a:effectLst/>
                <a:latin typeface="+mn-lt"/>
                <a:ea typeface="+mn-ea"/>
                <a:cs typeface="+mn-cs"/>
              </a:rPr>
              <a:t>this constitutes a rationale for mediocrity as the appropriate model for lay spirituality</a:t>
            </a:r>
            <a:r>
              <a:rPr lang="en-US" sz="1200" b="0" i="0" kern="1200" dirty="0">
                <a:solidFill>
                  <a:schemeClr val="tx1"/>
                </a:solidFill>
                <a:effectLst/>
                <a:latin typeface="+mn-lt"/>
                <a:ea typeface="+mn-ea"/>
                <a:cs typeface="+mn-cs"/>
              </a:rPr>
              <a: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(By </a:t>
            </a:r>
            <a:r>
              <a:rPr lang="en-US" sz="1200" b="0" i="0" u="none" strike="noStrike" kern="1200" dirty="0">
                <a:solidFill>
                  <a:schemeClr val="tx1"/>
                </a:solidFill>
                <a:effectLst/>
                <a:latin typeface="+mn-lt"/>
                <a:ea typeface="+mn-ea"/>
                <a:cs typeface="+mn-cs"/>
                <a:hlinkClick r:id="rId3" tooltip="Posts by Russell Shaw"/>
              </a:rPr>
              <a:t>Russell Shaw</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Russell Shaw is the author of </a:t>
            </a:r>
            <a:r>
              <a:rPr lang="en-US" sz="1200" b="0" i="1" kern="1200" dirty="0">
                <a:solidFill>
                  <a:schemeClr val="tx1"/>
                </a:solidFill>
                <a:effectLst/>
                <a:latin typeface="+mn-lt"/>
                <a:ea typeface="+mn-ea"/>
                <a:cs typeface="+mn-cs"/>
              </a:rPr>
              <a:t>Catholic Laity in the Mission of the Church</a:t>
            </a:r>
            <a:r>
              <a:rPr lang="en-US" sz="1200" b="0" i="0" kern="1200" dirty="0">
                <a:solidFill>
                  <a:schemeClr val="tx1"/>
                </a:solidFill>
                <a:effectLst/>
                <a:latin typeface="+mn-lt"/>
                <a:ea typeface="+mn-ea"/>
                <a:cs typeface="+mn-cs"/>
              </a:rPr>
              <a:t> (Requiem Press), </a:t>
            </a:r>
            <a:r>
              <a:rPr lang="en-US" sz="1200" b="0" i="1" kern="1200" dirty="0">
                <a:solidFill>
                  <a:schemeClr val="tx1"/>
                </a:solidFill>
                <a:effectLst/>
                <a:latin typeface="+mn-lt"/>
                <a:ea typeface="+mn-ea"/>
                <a:cs typeface="+mn-cs"/>
              </a:rPr>
              <a:t>Nothing to Hide: Secrecy, Communication, and Communion in the Catholic Church</a:t>
            </a:r>
            <a:r>
              <a:rPr lang="en-US" sz="1200" b="0" i="0" kern="1200" dirty="0">
                <a:solidFill>
                  <a:schemeClr val="tx1"/>
                </a:solidFill>
                <a:effectLst/>
                <a:latin typeface="+mn-lt"/>
                <a:ea typeface="+mn-ea"/>
                <a:cs typeface="+mn-cs"/>
              </a:rPr>
              <a:t> (Ignatius Press), and other works.</a:t>
            </a:r>
          </a:p>
          <a:p>
            <a:pPr marL="171450" lvl="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is why Catholics can in good conscience attend Mass only on Christmas, or special occasions.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Why Catholics have the attitude that as long as they avoid mortal sins, and go to confession on rare occasions, they will be OK with God.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Why the Catholic church is portrayed as it is on TV and in the movies.  Where the spiritual is the province of the priest, and the church, for the lay Catholic, has only a passing influence in their lives.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This Clergy/Laity distinction (with the attendant development of this attitude of Clericalism) is very prevalent in many denominations as well.</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Which lead us to our important question!  (Next Slide)</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20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00"/>
                </a:solidFill>
              </a:rPr>
              <a:t>Is it possible that such thinking is present among us as well?</a:t>
            </a:r>
          </a:p>
          <a:p>
            <a:pPr marL="171450" indent="-171450">
              <a:buFont typeface="Arial" panose="020B0604020202020204" pitchFamily="34" charset="0"/>
              <a:buChar char="•"/>
            </a:pPr>
            <a:r>
              <a:rPr lang="en-US" sz="1200" dirty="0">
                <a:solidFill>
                  <a:schemeClr val="bg1"/>
                </a:solidFill>
              </a:rPr>
              <a:t>Do we believe that some in the church have more responsibility to live a consecrated, dedicated life than do others?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Let me illustrate the point in this 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past week we had a gospel meeting.  Much good was done.  Kevin did a fine job of sharing the gospel with all of us.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 was present at every service (In fact, as far as I know, I have attended every service of every meeting we have had here at West Side in the 30 years I have been here).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one exception was when Heath Rogers held a meeting for us a few years back.  Debbie and I were visiting her father who was in serious condition at the hospital in Temple, TX</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The attendance of our members was mixed.  (Now I know there may be good reasons for missing.  I just mentioned one.  Sickness and health issues certainly apply).</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My question is this:  Do you think that  a preacher, has a greater obligation to be present every night of the gospel meetings?</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Would you say that elders of a local church have greater responsibilities to be present </a:t>
            </a:r>
            <a:r>
              <a:rPr lang="en-US" sz="1200" b="1" i="0" kern="1200" dirty="0" err="1">
                <a:solidFill>
                  <a:schemeClr val="tx1"/>
                </a:solidFill>
                <a:effectLst/>
                <a:latin typeface="+mn-lt"/>
                <a:ea typeface="+mn-ea"/>
                <a:cs typeface="+mn-cs"/>
              </a:rPr>
              <a:t>everytime</a:t>
            </a:r>
            <a:r>
              <a:rPr lang="en-US" sz="1200" b="1" i="0" kern="1200" dirty="0">
                <a:solidFill>
                  <a:schemeClr val="tx1"/>
                </a:solidFill>
                <a:effectLst/>
                <a:latin typeface="+mn-lt"/>
                <a:ea typeface="+mn-ea"/>
                <a:cs typeface="+mn-cs"/>
              </a:rPr>
              <a:t> the church meets?</a:t>
            </a:r>
          </a:p>
          <a:p>
            <a:pPr marL="171450" lvl="0" indent="-171450">
              <a:buFont typeface="Arial" panose="020B0604020202020204" pitchFamily="34" charset="0"/>
              <a:buChar char="•"/>
            </a:pPr>
            <a:r>
              <a:rPr lang="en-US" sz="1200" b="1" i="0" kern="1200" dirty="0">
                <a:solidFill>
                  <a:schemeClr val="tx1"/>
                </a:solidFill>
                <a:effectLst/>
                <a:latin typeface="+mn-lt"/>
                <a:ea typeface="+mn-ea"/>
                <a:cs typeface="+mn-cs"/>
              </a:rPr>
              <a:t>Is there any distinction at all between the obligations of individuals like elders, deacons, preachers and teachers in any of the following areas?</a:t>
            </a:r>
          </a:p>
          <a:p>
            <a:pPr marL="628650" lvl="1" indent="-171450">
              <a:buFont typeface="Arial" panose="020B0604020202020204" pitchFamily="34" charset="0"/>
              <a:buChar char="•"/>
            </a:pPr>
            <a:r>
              <a:rPr lang="en-US" sz="1200" dirty="0">
                <a:solidFill>
                  <a:schemeClr val="bg1"/>
                </a:solidFill>
              </a:rPr>
              <a:t>Attendance?</a:t>
            </a:r>
          </a:p>
          <a:p>
            <a:pPr marL="628650" lvl="1" indent="-171450">
              <a:buFont typeface="Arial" panose="020B0604020202020204" pitchFamily="34" charset="0"/>
              <a:buChar char="•"/>
            </a:pPr>
            <a:r>
              <a:rPr lang="en-US" sz="1200" dirty="0">
                <a:solidFill>
                  <a:schemeClr val="bg1"/>
                </a:solidFill>
              </a:rPr>
              <a:t>Studying the Bible?</a:t>
            </a:r>
          </a:p>
          <a:p>
            <a:pPr marL="628650" lvl="1" indent="-171450">
              <a:buFont typeface="Arial" panose="020B0604020202020204" pitchFamily="34" charset="0"/>
              <a:buChar char="•"/>
            </a:pPr>
            <a:r>
              <a:rPr lang="en-US" sz="1200" dirty="0">
                <a:solidFill>
                  <a:schemeClr val="bg1"/>
                </a:solidFill>
              </a:rPr>
              <a:t>Visiting the sick?</a:t>
            </a:r>
          </a:p>
          <a:p>
            <a:pPr marL="628650" lvl="1" indent="-171450">
              <a:buFont typeface="Arial" panose="020B0604020202020204" pitchFamily="34" charset="0"/>
              <a:buChar char="•"/>
            </a:pPr>
            <a:r>
              <a:rPr lang="en-US" sz="1200" dirty="0">
                <a:solidFill>
                  <a:schemeClr val="bg1"/>
                </a:solidFill>
              </a:rPr>
              <a:t>Teaching the lost?</a:t>
            </a:r>
          </a:p>
          <a:p>
            <a:pPr marL="628650" lvl="1" indent="-171450">
              <a:buFont typeface="Arial" panose="020B0604020202020204" pitchFamily="34" charset="0"/>
              <a:buChar char="•"/>
            </a:pPr>
            <a:r>
              <a:rPr lang="en-US" sz="1200" dirty="0">
                <a:solidFill>
                  <a:schemeClr val="bg1"/>
                </a:solidFill>
              </a:rPr>
              <a:t>Preparing for Bible class?</a:t>
            </a:r>
          </a:p>
          <a:p>
            <a:pPr marL="628650" lvl="1" indent="-171450">
              <a:buFont typeface="Arial" panose="020B0604020202020204" pitchFamily="34" charset="0"/>
              <a:buChar char="•"/>
            </a:pPr>
            <a:r>
              <a:rPr lang="en-US" sz="1200" dirty="0">
                <a:solidFill>
                  <a:schemeClr val="bg1"/>
                </a:solidFill>
              </a:rPr>
              <a:t>Practicing Hospitality?</a:t>
            </a:r>
          </a:p>
          <a:p>
            <a:pPr marL="171450" lvl="0" indent="-171450">
              <a:buFont typeface="Arial" panose="020B0604020202020204" pitchFamily="34" charset="0"/>
              <a:buChar char="•"/>
            </a:pPr>
            <a:r>
              <a:rPr lang="en-US" sz="1200" b="1" dirty="0">
                <a:solidFill>
                  <a:schemeClr val="bg1"/>
                </a:solidFill>
              </a:rPr>
              <a:t>Put it another way.  If as a preacher I was in the habit of not coming to the gospel meetings on Thursdays because I was a referee, and club games were on Thursday nights, would you think that inappropriate?  (BTW, this happened)</a:t>
            </a:r>
          </a:p>
          <a:p>
            <a:pPr marL="628650" lvl="1" indent="-171450">
              <a:buFont typeface="Arial" panose="020B0604020202020204" pitchFamily="34" charset="0"/>
              <a:buChar char="•"/>
            </a:pPr>
            <a:r>
              <a:rPr lang="en-US" sz="1200" dirty="0">
                <a:solidFill>
                  <a:schemeClr val="bg1"/>
                </a:solidFill>
              </a:rPr>
              <a:t>If so, is it because it is MY JOB?</a:t>
            </a:r>
          </a:p>
          <a:p>
            <a:pPr marL="628650" lvl="1" indent="-171450">
              <a:buFont typeface="Arial" panose="020B0604020202020204" pitchFamily="34" charset="0"/>
              <a:buChar char="•"/>
            </a:pPr>
            <a:r>
              <a:rPr lang="en-US" sz="1200" b="1" dirty="0">
                <a:solidFill>
                  <a:schemeClr val="bg1"/>
                </a:solidFill>
              </a:rPr>
              <a:t>Preaching is not a job, it is a ministry.  And, attendance to meetings is in no way in the scriptural description of a preacher’s work.</a:t>
            </a:r>
          </a:p>
          <a:p>
            <a:pPr marL="171450" lvl="0" indent="-171450">
              <a:buFont typeface="Arial" panose="020B0604020202020204" pitchFamily="34" charset="0"/>
              <a:buChar char="•"/>
            </a:pPr>
            <a:r>
              <a:rPr lang="en-US" sz="1200" b="1" dirty="0">
                <a:solidFill>
                  <a:schemeClr val="bg1"/>
                </a:solidFill>
              </a:rPr>
              <a:t>If anyone here thinks in this way, you need to seriously examine yourself, to see if this attitude of Clericalism has colored your thinking as well.</a:t>
            </a:r>
          </a:p>
          <a:p>
            <a:pPr marL="171450" lvl="0" indent="-171450">
              <a:buFont typeface="Arial" panose="020B0604020202020204" pitchFamily="34" charset="0"/>
              <a:buChar char="•"/>
            </a:pPr>
            <a:endParaRPr lang="en-US" sz="1200" dirty="0">
              <a:solidFill>
                <a:schemeClr val="bg1"/>
              </a:solidFill>
            </a:endParaRPr>
          </a:p>
          <a:p>
            <a:pPr marL="171450" lvl="0" indent="-171450">
              <a:buFont typeface="Arial" panose="020B0604020202020204" pitchFamily="34" charset="0"/>
              <a:buChar char="•"/>
            </a:pPr>
            <a:r>
              <a:rPr lang="en-US" sz="1200" dirty="0">
                <a:solidFill>
                  <a:schemeClr val="bg1"/>
                </a:solidFill>
              </a:rPr>
              <a:t>Please consider the following passage, from Ephesians 4: </a:t>
            </a:r>
            <a:r>
              <a:rPr lang="en-US" sz="1200" b="1" dirty="0">
                <a:solidFill>
                  <a:schemeClr val="bg1"/>
                </a:solidFill>
              </a:rPr>
              <a:t>[CLICK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47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 4:11-16), </a:t>
            </a:r>
            <a:r>
              <a:rPr lang="en-US" i="1" dirty="0"/>
              <a:t>“And He Himself gave some to be </a:t>
            </a:r>
            <a:r>
              <a:rPr lang="en-US" b="1" i="1" dirty="0"/>
              <a:t>apostles, some prophets, some evangelists, and some pastors and teachers</a:t>
            </a:r>
            <a:r>
              <a:rPr lang="en-US" i="1" dirty="0"/>
              <a:t>,</a:t>
            </a:r>
            <a:r>
              <a:rPr lang="en-US" i="1" baseline="30000" dirty="0"/>
              <a:t> 12</a:t>
            </a:r>
            <a:r>
              <a:rPr lang="en-US" i="1" dirty="0"/>
              <a:t> for the </a:t>
            </a:r>
            <a:r>
              <a:rPr lang="en-US" b="1" i="1" dirty="0"/>
              <a:t>equipping of the saints for the work of ministry, for the edifying of the body of Christ</a:t>
            </a:r>
            <a:r>
              <a:rPr lang="en-US" i="1" dirty="0"/>
              <a:t>,</a:t>
            </a:r>
            <a:r>
              <a:rPr lang="en-US" i="1" baseline="30000" dirty="0"/>
              <a:t> 13</a:t>
            </a:r>
            <a:r>
              <a:rPr lang="en-US" i="1" dirty="0"/>
              <a:t> till we all come to the unity of the faith and of the knowledge of the Son of God, to a perfect man, to the measure of the stature of the fullness of Christ;</a:t>
            </a:r>
            <a:r>
              <a:rPr lang="en-US" i="1" baseline="30000" dirty="0"/>
              <a:t> 14</a:t>
            </a:r>
            <a:r>
              <a:rPr lang="en-US" i="1" dirty="0"/>
              <a:t> that we should no longer be children, tossed to and </a:t>
            </a:r>
            <a:r>
              <a:rPr lang="en-US" i="1" dirty="0" err="1"/>
              <a:t>fro</a:t>
            </a:r>
            <a:r>
              <a:rPr lang="en-US" i="1" dirty="0"/>
              <a:t> and carried about with every wind of doctrine, by the trickery of men, in the cunning craftiness of deceitful plotting,</a:t>
            </a:r>
            <a:r>
              <a:rPr lang="en-US" i="1" baseline="30000" dirty="0"/>
              <a:t> 15</a:t>
            </a:r>
            <a:r>
              <a:rPr lang="en-US" i="1" dirty="0"/>
              <a:t> but, speaking the truth in love, may grow up in all things into Him who is the head—Christ—</a:t>
            </a:r>
            <a:r>
              <a:rPr lang="en-US" i="1" baseline="30000" dirty="0"/>
              <a:t> 16</a:t>
            </a:r>
            <a:r>
              <a:rPr lang="en-US" i="1" dirty="0"/>
              <a:t> </a:t>
            </a:r>
            <a:r>
              <a:rPr lang="en-US" b="1" i="1" dirty="0"/>
              <a:t>from whom the whole body, joined and knit together by what every joint supplies, according to the effective working by which every part does its share, causes growth of the body for the edifying of itself in love</a:t>
            </a:r>
            <a:r>
              <a:rPr lang="en-US" i="1" dirty="0"/>
              <a:t>.”</a:t>
            </a:r>
          </a:p>
          <a:p>
            <a:endParaRPr lang="en-US" i="1" dirty="0"/>
          </a:p>
          <a:p>
            <a:r>
              <a:rPr lang="en-US" b="1" i="0" dirty="0"/>
              <a:t>There are many wonderful lessons to be learned from this passage (often studied).  Our question: How does this passage impact our view of Clericalism</a:t>
            </a:r>
          </a:p>
          <a:p>
            <a:pPr marL="171450" indent="-171450">
              <a:buFont typeface="Arial" panose="020B0604020202020204" pitchFamily="34" charset="0"/>
              <a:buChar char="•"/>
            </a:pPr>
            <a:r>
              <a:rPr lang="en-US" b="1" i="0" dirty="0"/>
              <a:t>The positions of evangelist, pastor and teacher are not </a:t>
            </a:r>
            <a:r>
              <a:rPr lang="en-US" b="1" i="0" dirty="0" err="1"/>
              <a:t>clergical</a:t>
            </a:r>
            <a:r>
              <a:rPr lang="en-US" b="1" i="0" dirty="0"/>
              <a:t> positions</a:t>
            </a:r>
            <a:endParaRPr lang="en-US" b="0" i="0" dirty="0"/>
          </a:p>
          <a:p>
            <a:pPr marL="628650" lvl="1" indent="-171450">
              <a:buFont typeface="Arial" panose="020B0604020202020204" pitchFamily="34" charset="0"/>
              <a:buChar char="•"/>
            </a:pPr>
            <a:r>
              <a:rPr lang="en-US" b="0" i="0" dirty="0"/>
              <a:t>Consider:  Any man can serve as an </a:t>
            </a:r>
            <a:r>
              <a:rPr lang="en-US" b="1" i="0" dirty="0"/>
              <a:t>evangelist</a:t>
            </a:r>
            <a:r>
              <a:rPr lang="en-US" b="0" i="0" dirty="0"/>
              <a:t> if he has the ability and willingness to stand for truth</a:t>
            </a:r>
          </a:p>
          <a:p>
            <a:pPr marL="1085850" lvl="2" indent="-171450">
              <a:buFont typeface="Arial" panose="020B0604020202020204" pitchFamily="34" charset="0"/>
              <a:buChar char="•"/>
            </a:pPr>
            <a:r>
              <a:rPr lang="en-US" b="0" i="0" dirty="0"/>
              <a:t>There is no supernatural calling that separates one man to the work, and keeps another man from it</a:t>
            </a:r>
          </a:p>
          <a:p>
            <a:pPr marL="1085850" lvl="2" indent="-171450">
              <a:buFont typeface="Arial" panose="020B0604020202020204" pitchFamily="34" charset="0"/>
              <a:buChar char="•"/>
            </a:pPr>
            <a:r>
              <a:rPr lang="en-US" b="0" i="0" dirty="0"/>
              <a:t>There is no seminary training or accreditation that is required before the work can commence</a:t>
            </a:r>
          </a:p>
          <a:p>
            <a:pPr marL="1085850" lvl="2" indent="-171450">
              <a:buFont typeface="Arial" panose="020B0604020202020204" pitchFamily="34" charset="0"/>
              <a:buChar char="•"/>
            </a:pPr>
            <a:r>
              <a:rPr lang="en-US" b="0" i="0" dirty="0"/>
              <a:t>All that is needed is a willingness to…</a:t>
            </a:r>
          </a:p>
          <a:p>
            <a:pPr marL="0" lvl="0" indent="0">
              <a:buFont typeface="Arial" panose="020B0604020202020204" pitchFamily="34" charset="0"/>
              <a:buNone/>
            </a:pPr>
            <a:r>
              <a:rPr lang="en-US" b="1" i="0" dirty="0"/>
              <a:t>(2 Timothy 4:2), </a:t>
            </a:r>
            <a:r>
              <a:rPr lang="en-US" b="0" i="1" dirty="0"/>
              <a:t>“Preach the word! Be ready in season and out of season. Convince, rebuke, exhort, with all longsuffering and teaching.”</a:t>
            </a:r>
          </a:p>
          <a:p>
            <a:pPr marL="628650" lvl="1" indent="-171450">
              <a:buFont typeface="Arial" panose="020B0604020202020204" pitchFamily="34" charset="0"/>
              <a:buChar char="•"/>
            </a:pPr>
            <a:r>
              <a:rPr lang="en-US" b="0" i="0" dirty="0"/>
              <a:t>Any man, potentially, may serve a congregation as a </a:t>
            </a:r>
            <a:r>
              <a:rPr lang="en-US" b="1" i="0" dirty="0"/>
              <a:t>pastor</a:t>
            </a:r>
            <a:r>
              <a:rPr lang="en-US" b="0" i="0" dirty="0"/>
              <a:t> as long as he is spiritually mature, and conforms to the Holy Spirit’s list of qualifications in 1 Timothy and Titus</a:t>
            </a:r>
          </a:p>
          <a:p>
            <a:pPr marL="1085850" lvl="2" indent="-171450">
              <a:buFont typeface="Arial" panose="020B0604020202020204" pitchFamily="34" charset="0"/>
              <a:buChar char="•"/>
            </a:pPr>
            <a:r>
              <a:rPr lang="en-US" b="0" i="0" dirty="0"/>
              <a:t>He is not a Lord over the flock, but an example to it</a:t>
            </a:r>
          </a:p>
          <a:p>
            <a:pPr marL="0" lvl="0" indent="0">
              <a:buFont typeface="Arial" panose="020B0604020202020204" pitchFamily="34" charset="0"/>
              <a:buNone/>
            </a:pPr>
            <a:r>
              <a:rPr lang="en-US" b="1" i="0" dirty="0"/>
              <a:t>(1 Peter 5:2-3), </a:t>
            </a:r>
            <a:r>
              <a:rPr lang="en-US" b="0" i="0" dirty="0"/>
              <a:t>“</a:t>
            </a:r>
            <a:r>
              <a:rPr lang="en-US" i="1" dirty="0"/>
              <a:t>Shepherd the flock of God which is among you, serving as overseers, not by compulsion but willingly, not for dishonest gain but eagerly;</a:t>
            </a:r>
            <a:r>
              <a:rPr lang="en-US" i="1" baseline="30000" dirty="0"/>
              <a:t> 3</a:t>
            </a:r>
            <a:r>
              <a:rPr lang="en-US" i="1" dirty="0"/>
              <a:t> nor as being lords over those entrusted to you, but being examples to the flock.”</a:t>
            </a:r>
          </a:p>
          <a:p>
            <a:pPr marL="628650" lvl="1" indent="-171450">
              <a:buFont typeface="Arial" panose="020B0604020202020204" pitchFamily="34" charset="0"/>
              <a:buChar char="•"/>
            </a:pPr>
            <a:r>
              <a:rPr lang="en-US" b="0" i="0" dirty="0"/>
              <a:t>Anyone can serve the congregation as a </a:t>
            </a:r>
            <a:r>
              <a:rPr lang="en-US" b="1" i="0" dirty="0"/>
              <a:t>teacher</a:t>
            </a:r>
            <a:r>
              <a:rPr lang="en-US" b="0" i="0" dirty="0"/>
              <a:t>, as long as they are willing to take responsibility for the work, and have counted the cost</a:t>
            </a:r>
          </a:p>
          <a:p>
            <a:pPr marL="0" lvl="0" indent="0">
              <a:buFont typeface="Arial" panose="020B0604020202020204" pitchFamily="34" charset="0"/>
              <a:buNone/>
            </a:pPr>
            <a:r>
              <a:rPr lang="en-US" b="1" i="0" dirty="0"/>
              <a:t>(James 3:1), </a:t>
            </a:r>
            <a:r>
              <a:rPr lang="en-US" b="0" i="1" u="none" dirty="0"/>
              <a:t>“</a:t>
            </a:r>
            <a:r>
              <a:rPr lang="en-US" i="1" u="none" dirty="0"/>
              <a:t>My brethren, let not many of you become teachers, knowing that we shall receive a stricter judgment.”</a:t>
            </a:r>
          </a:p>
          <a:p>
            <a:pPr marL="628650" lvl="1" indent="-171450">
              <a:buFont typeface="Arial" panose="020B0604020202020204" pitchFamily="34" charset="0"/>
              <a:buChar char="•"/>
            </a:pPr>
            <a:r>
              <a:rPr lang="en-US" i="0" u="none" dirty="0"/>
              <a:t>It is right in this sense to say that evangelists, pastors and teachers are just like other Christians, there is no difference in their holiness and standing before, nor their responsibilities, despite the fact that they minister to the brethren in this way.</a:t>
            </a:r>
          </a:p>
          <a:p>
            <a:pPr marL="0" lvl="0" indent="0">
              <a:buFont typeface="Arial" panose="020B0604020202020204" pitchFamily="34" charset="0"/>
              <a:buNone/>
            </a:pPr>
            <a:endParaRPr lang="en-US" b="0" i="1" u="none" dirty="0"/>
          </a:p>
          <a:p>
            <a:pPr marL="171450" lvl="0" indent="-171450">
              <a:buFont typeface="Arial" panose="020B0604020202020204" pitchFamily="34" charset="0"/>
              <a:buChar char="•"/>
            </a:pPr>
            <a:r>
              <a:rPr lang="en-US" b="1" i="0" u="none" dirty="0"/>
              <a:t>The purpose of evangelists, pastors and teachers is to equip the saints for the work of ministry.</a:t>
            </a:r>
          </a:p>
          <a:p>
            <a:pPr marL="628650" lvl="1" indent="-171450">
              <a:buFont typeface="Arial" panose="020B0604020202020204" pitchFamily="34" charset="0"/>
              <a:buChar char="•"/>
            </a:pPr>
            <a:r>
              <a:rPr lang="en-US" b="1" i="0" u="none" dirty="0"/>
              <a:t>Evangelist</a:t>
            </a:r>
          </a:p>
          <a:p>
            <a:pPr marL="0" lvl="0" indent="0">
              <a:buFont typeface="Arial" panose="020B0604020202020204" pitchFamily="34" charset="0"/>
              <a:buNone/>
            </a:pPr>
            <a:r>
              <a:rPr lang="en-US" b="1" i="0" u="none" dirty="0"/>
              <a:t>(Titus 2:15 – 3:1a) [Paul, regarding the instructions he was giving to Titus], </a:t>
            </a:r>
            <a:r>
              <a:rPr lang="en-US" b="0" i="1" u="none" dirty="0"/>
              <a:t>“</a:t>
            </a:r>
            <a:r>
              <a:rPr lang="en-US" b="0" i="1" dirty="0"/>
              <a:t>Speak these things, exhort, and rebuke with all authority. Let no one despise you” (Chapter 3), “Remind them…”</a:t>
            </a:r>
          </a:p>
          <a:p>
            <a:pPr marL="628650" lvl="1" indent="-171450">
              <a:buFont typeface="Arial" panose="020B0604020202020204" pitchFamily="34" charset="0"/>
              <a:buChar char="•"/>
            </a:pPr>
            <a:r>
              <a:rPr lang="en-US" b="1" i="0" dirty="0"/>
              <a:t>Pastors (Verse, from the view of those being pastored)</a:t>
            </a:r>
          </a:p>
          <a:p>
            <a:pPr marL="0" lvl="0" indent="0">
              <a:buFont typeface="Arial" panose="020B0604020202020204" pitchFamily="34" charset="0"/>
              <a:buNone/>
            </a:pPr>
            <a:r>
              <a:rPr lang="en-US" b="1" i="0" dirty="0"/>
              <a:t>(Hebrews 13:7), </a:t>
            </a:r>
            <a:r>
              <a:rPr lang="en-US" b="0" i="1" dirty="0"/>
              <a:t>“</a:t>
            </a:r>
            <a:r>
              <a:rPr lang="en-US" i="1" dirty="0"/>
              <a:t>Remember those who rule over you, who have spoken the word of God to you, whose faith follow, considering the outcome of their conduct.”</a:t>
            </a:r>
            <a:endParaRPr lang="en-US" b="0" i="1" dirty="0"/>
          </a:p>
          <a:p>
            <a:pPr marL="628650" lvl="1" indent="-171450">
              <a:buFont typeface="Arial" panose="020B0604020202020204" pitchFamily="34" charset="0"/>
              <a:buChar char="•"/>
            </a:pPr>
            <a:r>
              <a:rPr lang="en-US" b="1" i="0" u="none" dirty="0"/>
              <a:t>Teachers [Like Lois and Eunice who taught young Timothy]</a:t>
            </a:r>
          </a:p>
          <a:p>
            <a:pPr marL="0" lvl="0" indent="0">
              <a:buFont typeface="Arial" panose="020B0604020202020204" pitchFamily="34" charset="0"/>
              <a:buNone/>
            </a:pPr>
            <a:r>
              <a:rPr lang="en-US" b="1" i="0" u="none" dirty="0"/>
              <a:t>(2 Timothy 1:3-5), </a:t>
            </a:r>
            <a:r>
              <a:rPr lang="en-US" b="0" i="1" u="none" dirty="0"/>
              <a:t>“</a:t>
            </a:r>
            <a:r>
              <a:rPr lang="en-US" b="0" i="1" dirty="0"/>
              <a:t>I thank God, whom I serve with a pure conscience, as my forefathers did, as without ceasing I remember you in my prayers night and day,</a:t>
            </a:r>
            <a:r>
              <a:rPr lang="en-US" b="0" i="1" baseline="30000" dirty="0"/>
              <a:t> 4</a:t>
            </a:r>
            <a:r>
              <a:rPr lang="en-US" b="0" i="1" dirty="0"/>
              <a:t> greatly desiring to see you, being mindful of your tears, that I may be filled with joy,</a:t>
            </a:r>
            <a:r>
              <a:rPr lang="en-US" b="0" i="1" baseline="30000" dirty="0"/>
              <a:t> 5</a:t>
            </a:r>
            <a:r>
              <a:rPr lang="en-US" b="0" i="1" dirty="0"/>
              <a:t> when I call to remembrance the genuine faith that is in you, which dwelt first in your grandmother Lois and your mother Eunice, and I am persuaded is in you also.”</a:t>
            </a:r>
          </a:p>
          <a:p>
            <a:pPr marL="0" lvl="0" indent="0">
              <a:buFont typeface="Arial" panose="020B0604020202020204" pitchFamily="34" charset="0"/>
              <a:buNone/>
            </a:pPr>
            <a:endParaRPr lang="en-US" b="0" i="1" u="none" dirty="0"/>
          </a:p>
          <a:p>
            <a:pPr marL="171450" lvl="0" indent="-171450">
              <a:buFont typeface="Arial" panose="020B0604020202020204" pitchFamily="34" charset="0"/>
              <a:buChar char="•"/>
            </a:pPr>
            <a:r>
              <a:rPr lang="en-US" b="1" i="0" u="none" dirty="0"/>
              <a:t>Most important point of our lesson:  In order for our congregation to grow, we must ALL pull together and do our share!</a:t>
            </a:r>
          </a:p>
          <a:p>
            <a:pPr marL="628650" lvl="1" indent="-171450">
              <a:buFont typeface="Arial" panose="020B0604020202020204" pitchFamily="34" charset="0"/>
              <a:buChar char="•"/>
            </a:pPr>
            <a:r>
              <a:rPr lang="en-US" b="1" i="0" u="none" dirty="0"/>
              <a:t>There is no one in this congregation who has a greater duty to sanctity and zeal than any other!</a:t>
            </a:r>
          </a:p>
          <a:p>
            <a:pPr marL="628650" lvl="1" indent="-171450">
              <a:buFont typeface="Arial" panose="020B0604020202020204" pitchFamily="34" charset="0"/>
              <a:buChar char="•"/>
            </a:pPr>
            <a:r>
              <a:rPr lang="en-US" b="1" i="0" u="none" dirty="0"/>
              <a:t>Hear the words of Paul again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u="none" dirty="0"/>
              <a:t>(Ephesians 4:16), </a:t>
            </a:r>
            <a:r>
              <a:rPr lang="en-US" b="0" i="0" u="none" dirty="0"/>
              <a:t>“</a:t>
            </a:r>
            <a:r>
              <a:rPr lang="en-US" b="0" i="1" dirty="0"/>
              <a:t>from whom </a:t>
            </a:r>
            <a:r>
              <a:rPr lang="en-US" b="1" i="1" dirty="0"/>
              <a:t>the whole body</a:t>
            </a:r>
            <a:r>
              <a:rPr lang="en-US" b="0" i="1" dirty="0"/>
              <a:t>, joined and knit together by what </a:t>
            </a:r>
            <a:r>
              <a:rPr lang="en-US" b="1" i="1" dirty="0"/>
              <a:t>every joint supplies</a:t>
            </a:r>
            <a:r>
              <a:rPr lang="en-US" b="0" i="1" dirty="0"/>
              <a:t>, according to the effective working by which </a:t>
            </a:r>
            <a:r>
              <a:rPr lang="en-US" b="1" i="1" dirty="0"/>
              <a:t>every part does its share</a:t>
            </a:r>
            <a:r>
              <a:rPr lang="en-US" b="0" i="1" dirty="0"/>
              <a:t>, causes growth of the body for the </a:t>
            </a:r>
            <a:r>
              <a:rPr lang="en-US" b="1" i="1" dirty="0"/>
              <a:t>edifying of itself</a:t>
            </a:r>
            <a:r>
              <a:rPr lang="en-US" b="0" i="1" dirty="0"/>
              <a:t> in love.”</a:t>
            </a:r>
            <a:endParaRPr lang="en-US" b="0" i="0" u="none" dirty="0"/>
          </a:p>
          <a:p>
            <a:pPr marL="628650" lvl="1" indent="-171450">
              <a:buFont typeface="Arial" panose="020B0604020202020204" pitchFamily="34" charset="0"/>
              <a:buChar char="•"/>
            </a:pPr>
            <a:r>
              <a:rPr lang="en-US" b="0" i="0" u="none" dirty="0"/>
              <a:t>Simply put:  If we grow and prosper both spiritually and numerically as a congregation, it will be because every member is doing his or her part.</a:t>
            </a:r>
          </a:p>
          <a:p>
            <a:pPr marL="628650" lvl="1" indent="-171450">
              <a:buFont typeface="Arial" panose="020B0604020202020204" pitchFamily="34" charset="0"/>
              <a:buChar char="•"/>
            </a:pPr>
            <a:r>
              <a:rPr lang="en-US" b="0" i="0" u="none" dirty="0"/>
              <a:t>If we fail to grow and prosper spiritually or numerically as a congregation, we will all share the blame.  Everyone of us.  No exceptions.  </a:t>
            </a:r>
            <a:r>
              <a:rPr lang="en-US" b="1" i="0" u="none" dirty="0"/>
              <a:t>WE ARE IN THIS TOGETHER.  WE EACH ARE ACCOUNTABLE.</a:t>
            </a:r>
          </a:p>
          <a:p>
            <a:pPr marL="0" lvl="0" indent="0">
              <a:buFont typeface="Arial" panose="020B0604020202020204" pitchFamily="34" charset="0"/>
              <a:buNone/>
            </a:pPr>
            <a:endParaRPr lang="en-US" b="0" i="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72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u="none" dirty="0"/>
              <a:t>Conclusion:  The ultimate danger of clericalism</a:t>
            </a:r>
          </a:p>
          <a:p>
            <a:pPr marL="171450" lvl="0" indent="-171450">
              <a:buFont typeface="Arial" panose="020B0604020202020204" pitchFamily="34" charset="0"/>
              <a:buChar char="•"/>
            </a:pPr>
            <a:r>
              <a:rPr lang="en-US" b="0" i="0" u="none" dirty="0"/>
              <a:t>It allows some to excuse their apathy and </a:t>
            </a:r>
            <a:r>
              <a:rPr lang="en-US" b="0" i="0" u="none" dirty="0" err="1"/>
              <a:t>lukewarmness</a:t>
            </a:r>
            <a:r>
              <a:rPr lang="en-US" b="0" i="0" u="none" dirty="0"/>
              <a:t>, as they consider their responsibilities to be less than those of the elders, deacons, preachers or teachers</a:t>
            </a:r>
          </a:p>
          <a:p>
            <a:pPr marL="171450" lvl="0" indent="-171450">
              <a:buFont typeface="Arial" panose="020B0604020202020204" pitchFamily="34" charset="0"/>
              <a:buChar char="•"/>
            </a:pPr>
            <a:r>
              <a:rPr lang="en-US" b="1" i="0" u="none" dirty="0"/>
              <a:t>Ephesians 4 shows us that it keeps the church from being protected against false teaching, from being effective in her work, and from growing both spiritually and numerically.</a:t>
            </a:r>
          </a:p>
          <a:p>
            <a:pPr marL="171450" lvl="0" indent="-171450">
              <a:buFont typeface="Arial" panose="020B0604020202020204" pitchFamily="34" charset="0"/>
              <a:buChar char="•"/>
            </a:pPr>
            <a:endParaRPr lang="en-US" b="0" i="0" u="none" dirty="0"/>
          </a:p>
          <a:p>
            <a:pPr marL="171450" lvl="0" indent="-171450">
              <a:buFont typeface="Arial" panose="020B0604020202020204" pitchFamily="34" charset="0"/>
              <a:buChar char="•"/>
            </a:pPr>
            <a:r>
              <a:rPr lang="en-US" b="1" i="0" u="none" dirty="0"/>
              <a:t>Brethren, West Side will not prosper unless each and everyone of us does our part.  </a:t>
            </a:r>
          </a:p>
          <a:p>
            <a:pPr marL="628650" lvl="1" indent="-171450">
              <a:buFont typeface="Arial" panose="020B0604020202020204" pitchFamily="34" charset="0"/>
              <a:buChar char="•"/>
            </a:pPr>
            <a:r>
              <a:rPr lang="en-US" b="0" i="0" u="none" dirty="0"/>
              <a:t>I plead with you not to be a part of the problem.  </a:t>
            </a:r>
          </a:p>
          <a:p>
            <a:pPr marL="628650" lvl="1" indent="-171450">
              <a:buFont typeface="Arial" panose="020B0604020202020204" pitchFamily="34" charset="0"/>
              <a:buChar char="•"/>
            </a:pPr>
            <a:r>
              <a:rPr lang="en-US" b="0" i="0" u="none" dirty="0"/>
              <a:t>Be part of the solution.  </a:t>
            </a:r>
          </a:p>
          <a:p>
            <a:pPr marL="628650" lvl="1" indent="-171450">
              <a:buFont typeface="Arial" panose="020B0604020202020204" pitchFamily="34" charset="0"/>
              <a:buChar char="•"/>
            </a:pPr>
            <a:r>
              <a:rPr lang="en-US" b="0" i="0" u="none" dirty="0"/>
              <a:t>Be an example to the believers. </a:t>
            </a:r>
          </a:p>
          <a:p>
            <a:pPr marL="628650" lvl="1" indent="-171450">
              <a:buFont typeface="Arial" panose="020B0604020202020204" pitchFamily="34" charset="0"/>
              <a:buChar char="•"/>
            </a:pPr>
            <a:r>
              <a:rPr lang="en-US" b="0" i="0" u="none" dirty="0"/>
              <a:t> Increase your zeal and fervor.  </a:t>
            </a:r>
          </a:p>
          <a:p>
            <a:pPr marL="628650" lvl="1" indent="-171450">
              <a:buFont typeface="Arial" panose="020B0604020202020204" pitchFamily="34" charset="0"/>
              <a:buChar char="•"/>
            </a:pPr>
            <a:r>
              <a:rPr lang="en-US" b="0" i="0" u="none" dirty="0"/>
              <a:t>Don’t convince yourself that you are doing enough right now. </a:t>
            </a:r>
          </a:p>
          <a:p>
            <a:pPr marL="628650" lvl="1" indent="-171450">
              <a:buFont typeface="Arial" panose="020B0604020202020204" pitchFamily="34" charset="0"/>
              <a:buChar char="•"/>
            </a:pPr>
            <a:r>
              <a:rPr lang="en-US" b="0" i="0" u="none" dirty="0"/>
              <a:t>Seek out opportunities to edify your brethren, and grow this church.  </a:t>
            </a:r>
          </a:p>
          <a:p>
            <a:pPr marL="628650" lvl="1" indent="-171450">
              <a:buFont typeface="Arial" panose="020B0604020202020204" pitchFamily="34" charset="0"/>
              <a:buChar char="•"/>
            </a:pPr>
            <a:r>
              <a:rPr lang="en-US" b="0" i="0" u="none" dirty="0"/>
              <a:t>We all have this responsibility before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F3190-7437-4BD0-BADE-6C820F94E4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4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7042-9D03-4ED0-BF15-DBEC769325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15ABC2-C80B-42E5-BB39-6FCFE4D76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D524F-FEFB-45A9-BF43-B841FBBB27B9}"/>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D85C9E36-D03A-4ACE-90DB-07A112232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767289-3565-4177-BED9-5EF0613BEA06}"/>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50653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65ED-E6B2-4133-9728-BDCB683142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24E55-C215-4B44-AF72-3B79C10A98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85128-87F1-4A2D-8D08-05E66633C255}"/>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E6C2EAB2-9222-4CD1-8CE4-83A3EFA9A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07F94-050C-4FA9-A6B8-A328620A1755}"/>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2662213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E9E75-B491-4321-80FD-84F21BA051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DEFE7-AF26-4976-A000-F5ABB660B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AED4F-37AC-49B2-8206-CB823AC3AE28}"/>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A74C1A93-1987-4EA8-9383-7840F8D44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27F569-0BD3-4C1E-B142-4025CB09BE4F}"/>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342807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F6504-E9FB-48CA-AF42-28333058E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79661-B68E-49C3-AAF4-1EFE70FE10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9044F-9E41-4657-9C70-3AAE16368C57}"/>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D103422F-EE38-4186-BC22-61E8C2549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A06AF-8106-4046-8E2E-C9DF49925772}"/>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185708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7D6C-8A5F-4F65-B993-DB8FBF0BD2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FF34A4-C107-4025-9BAA-155F55D34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5CEA46-F1B8-4BAB-B2B6-97CB5AC2E765}"/>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0189AE33-E08D-48A9-9B8D-38BE604B9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991B4D-CA42-4555-AB54-C3A96184A78C}"/>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4506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433D9-4556-4657-BE2E-93FF9F7C4E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55B24-9279-4F00-8E63-9059378B0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D4655D-4F7F-4008-B484-6D54B328A0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DC4F7-9FF9-4850-94B1-FC43344AC29D}"/>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6" name="Footer Placeholder 5">
            <a:extLst>
              <a:ext uri="{FF2B5EF4-FFF2-40B4-BE49-F238E27FC236}">
                <a16:creationId xmlns:a16="http://schemas.microsoft.com/office/drawing/2014/main" id="{9F6F79F3-1EAA-4989-85BC-AD7FBFBA3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164F6-215A-41DC-87C1-C0425555A466}"/>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115044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0AA7-D9CB-4722-9935-3EEEC5E5A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73B3D9-31AE-40A6-940C-4C94C48EA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7FD1C-5C9C-4613-BCB1-89483E5CA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078881-EB4A-4A29-8ADC-9B181CFF9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64857-0F05-42D2-900D-3F6576D73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9AE82C-2244-4AB7-85B4-AA356C816025}"/>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8" name="Footer Placeholder 7">
            <a:extLst>
              <a:ext uri="{FF2B5EF4-FFF2-40B4-BE49-F238E27FC236}">
                <a16:creationId xmlns:a16="http://schemas.microsoft.com/office/drawing/2014/main" id="{7E441A0E-516B-49C3-A749-20FDFF3ECC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8B31C4-0FDF-4D42-B6A2-88547779B92F}"/>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332810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B234-4910-4F37-BFBE-A95B097E6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0066A6-2F02-431B-A572-4FBFDD559816}"/>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4" name="Footer Placeholder 3">
            <a:extLst>
              <a:ext uri="{FF2B5EF4-FFF2-40B4-BE49-F238E27FC236}">
                <a16:creationId xmlns:a16="http://schemas.microsoft.com/office/drawing/2014/main" id="{76068BCC-B807-41A2-93AD-426AF8EFAA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84EBA-DB63-4A39-8BC2-C1545F30CDB9}"/>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50594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8F21E3-304D-4810-9DFC-EA8B93FAB403}"/>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3" name="Footer Placeholder 2">
            <a:extLst>
              <a:ext uri="{FF2B5EF4-FFF2-40B4-BE49-F238E27FC236}">
                <a16:creationId xmlns:a16="http://schemas.microsoft.com/office/drawing/2014/main" id="{6B900006-05A6-44C4-BE3B-FC7F4A7C7B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BE6D2D-5C90-4AF1-8AA6-449CE0B3E9ED}"/>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346932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69EB-8437-44CF-A506-BCB3975235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801BD8-7DCD-42E2-9390-DF1F05F10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2BCAE9-C334-418C-89F6-3D5BAEC95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A58A7F-3290-45E3-853D-48079DC78F7E}"/>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6" name="Footer Placeholder 5">
            <a:extLst>
              <a:ext uri="{FF2B5EF4-FFF2-40B4-BE49-F238E27FC236}">
                <a16:creationId xmlns:a16="http://schemas.microsoft.com/office/drawing/2014/main" id="{0A9787F2-FECD-4C17-AA04-50DAFC303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91B0E-C4BB-4128-800A-CFF96862C7EB}"/>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64112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AFE3-31B0-4D44-AA37-3AEB5ED9C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0345D-FE8D-46E2-BAA8-C9966C9AD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2F592-CEA4-49EC-8DC2-8E78F94BB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B008D-D120-4DA1-A817-0C679C4F4B61}"/>
              </a:ext>
            </a:extLst>
          </p:cNvPr>
          <p:cNvSpPr>
            <a:spLocks noGrp="1"/>
          </p:cNvSpPr>
          <p:nvPr>
            <p:ph type="dt" sz="half" idx="10"/>
          </p:nvPr>
        </p:nvSpPr>
        <p:spPr/>
        <p:txBody>
          <a:bodyPr/>
          <a:lstStyle/>
          <a:p>
            <a:fld id="{20F5C6C3-7165-4701-A1E5-C344E7E420F1}" type="datetimeFigureOut">
              <a:rPr lang="en-US" smtClean="0"/>
              <a:t>11/12/2019</a:t>
            </a:fld>
            <a:endParaRPr lang="en-US"/>
          </a:p>
        </p:txBody>
      </p:sp>
      <p:sp>
        <p:nvSpPr>
          <p:cNvPr id="6" name="Footer Placeholder 5">
            <a:extLst>
              <a:ext uri="{FF2B5EF4-FFF2-40B4-BE49-F238E27FC236}">
                <a16:creationId xmlns:a16="http://schemas.microsoft.com/office/drawing/2014/main" id="{95863A7A-7B4A-457B-80AB-D7700A5D3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2415E-F4CC-440A-84AD-3D1C675562EA}"/>
              </a:ext>
            </a:extLst>
          </p:cNvPr>
          <p:cNvSpPr>
            <a:spLocks noGrp="1"/>
          </p:cNvSpPr>
          <p:nvPr>
            <p:ph type="sldNum" sz="quarter" idx="12"/>
          </p:nvPr>
        </p:nvSpPr>
        <p:spPr/>
        <p:txBody>
          <a:bodyPr/>
          <a:lstStyle/>
          <a:p>
            <a:fld id="{50679488-050E-42C4-8E86-85036E7591C7}" type="slidenum">
              <a:rPr lang="en-US" smtClean="0"/>
              <a:t>‹#›</a:t>
            </a:fld>
            <a:endParaRPr lang="en-US"/>
          </a:p>
        </p:txBody>
      </p:sp>
    </p:spTree>
    <p:extLst>
      <p:ext uri="{BB962C8B-B14F-4D97-AF65-F5344CB8AC3E}">
        <p14:creationId xmlns:p14="http://schemas.microsoft.com/office/powerpoint/2010/main" val="183289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3C08C6-11C3-43B0-92F3-4F1357E3C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EF2A2-E57C-4893-A65B-8CBE45219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7DE06-4F57-47DE-AE68-196A5B5F80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5C6C3-7165-4701-A1E5-C344E7E420F1}" type="datetimeFigureOut">
              <a:rPr lang="en-US" smtClean="0"/>
              <a:t>11/12/2019</a:t>
            </a:fld>
            <a:endParaRPr lang="en-US"/>
          </a:p>
        </p:txBody>
      </p:sp>
      <p:sp>
        <p:nvSpPr>
          <p:cNvPr id="5" name="Footer Placeholder 4">
            <a:extLst>
              <a:ext uri="{FF2B5EF4-FFF2-40B4-BE49-F238E27FC236}">
                <a16:creationId xmlns:a16="http://schemas.microsoft.com/office/drawing/2014/main" id="{79D63619-78FA-4156-81BC-E546A806B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A950E4-ABCF-4CAF-A6D4-B933F23FC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79488-050E-42C4-8E86-85036E7591C7}" type="slidenum">
              <a:rPr lang="en-US" smtClean="0"/>
              <a:t>‹#›</a:t>
            </a:fld>
            <a:endParaRPr lang="en-US"/>
          </a:p>
        </p:txBody>
      </p:sp>
    </p:spTree>
    <p:extLst>
      <p:ext uri="{BB962C8B-B14F-4D97-AF65-F5344CB8AC3E}">
        <p14:creationId xmlns:p14="http://schemas.microsoft.com/office/powerpoint/2010/main" val="758983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51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382556" y="401216"/>
            <a:ext cx="5822302" cy="3275045"/>
          </a:xfrm>
        </p:spPr>
        <p:txBody>
          <a:bodyPr>
            <a:normAutofit/>
          </a:bodyPr>
          <a:lstStyle/>
          <a:p>
            <a:r>
              <a:rPr lang="en-US" dirty="0">
                <a:latin typeface="Mervale Script" panose="03060506000000020000" pitchFamily="66" charset="0"/>
              </a:rPr>
              <a:t>the</a:t>
            </a:r>
            <a:br>
              <a:rPr lang="en-US" dirty="0">
                <a:latin typeface="Mervale Script" panose="03060506000000020000" pitchFamily="66" charset="0"/>
              </a:rPr>
            </a:br>
            <a:r>
              <a:rPr lang="en-US" dirty="0">
                <a:latin typeface="Mervale Script" panose="03060506000000020000" pitchFamily="66" charset="0"/>
              </a:rPr>
              <a:t>dangers of</a:t>
            </a:r>
            <a:br>
              <a:rPr lang="en-US" sz="200" dirty="0">
                <a:latin typeface="Mervale Script" panose="03060506000000020000" pitchFamily="66" charset="0"/>
              </a:rPr>
            </a:br>
            <a:br>
              <a:rPr lang="en-US" sz="200" dirty="0">
                <a:latin typeface="Mervale Script" panose="03060506000000020000" pitchFamily="66" charset="0"/>
              </a:rPr>
            </a:br>
            <a:br>
              <a:rPr lang="en-US" sz="200" dirty="0">
                <a:latin typeface="Mervale Script" panose="03060506000000020000" pitchFamily="66" charset="0"/>
              </a:rPr>
            </a:br>
            <a:br>
              <a:rPr lang="en-US" sz="200" dirty="0">
                <a:latin typeface="Mervale Script" panose="03060506000000020000" pitchFamily="66" charset="0"/>
              </a:rPr>
            </a:br>
            <a:br>
              <a:rPr lang="en-US" sz="200" dirty="0">
                <a:latin typeface="Mervale Script" panose="03060506000000020000" pitchFamily="66" charset="0"/>
              </a:rPr>
            </a:br>
            <a:r>
              <a:rPr lang="en-US" sz="7200" dirty="0">
                <a:latin typeface="White On Black" panose="02000500000000000000" pitchFamily="2" charset="0"/>
                <a:ea typeface="Segoe UI Black" panose="020B0A02040204020203" pitchFamily="34" charset="0"/>
                <a:cs typeface="Aldhabi" panose="01000000000000000000" pitchFamily="2" charset="-78"/>
              </a:rPr>
              <a:t>Clericalism</a:t>
            </a: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6615404" y="5533475"/>
            <a:ext cx="5032310" cy="755358"/>
          </a:xfrm>
        </p:spPr>
        <p:txBody>
          <a:bodyPr>
            <a:normAutofit/>
          </a:bodyPr>
          <a:lstStyle/>
          <a:p>
            <a:r>
              <a:rPr lang="en-US" sz="4800" b="1" dirty="0">
                <a:solidFill>
                  <a:schemeClr val="bg1"/>
                </a:solidFill>
                <a:effectLst>
                  <a:outerShdw blurRad="38100" dist="38100" dir="2700000" algn="tl">
                    <a:srgbClr val="000000">
                      <a:alpha val="43137"/>
                    </a:srgbClr>
                  </a:outerShdw>
                </a:effectLst>
              </a:rPr>
              <a:t>Ephesians 4:11-16</a:t>
            </a:r>
          </a:p>
        </p:txBody>
      </p:sp>
    </p:spTree>
    <p:extLst>
      <p:ext uri="{BB962C8B-B14F-4D97-AF65-F5344CB8AC3E}">
        <p14:creationId xmlns:p14="http://schemas.microsoft.com/office/powerpoint/2010/main" val="235829818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4316963" cy="1184987"/>
          </a:xfrm>
        </p:spPr>
        <p:txBody>
          <a:bodyPr>
            <a:normAutofit/>
          </a:bodyPr>
          <a:lstStyle/>
          <a:p>
            <a:r>
              <a:rPr lang="en-US" sz="7200" dirty="0">
                <a:latin typeface="Mervale Script" panose="03060506000000020000" pitchFamily="66" charset="0"/>
              </a:rPr>
              <a:t>Definitions</a:t>
            </a:r>
            <a:endParaRPr lang="en-US" sz="7200" dirty="0">
              <a:latin typeface="White On Black" panose="02000500000000000000" pitchFamily="2"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273698" y="1754154"/>
            <a:ext cx="11557518" cy="4926563"/>
          </a:xfrm>
          <a:solidFill>
            <a:schemeClr val="tx1">
              <a:alpha val="61000"/>
            </a:schemeClr>
          </a:solidFill>
          <a:effectLst>
            <a:softEdge rad="190500"/>
          </a:effectLst>
        </p:spPr>
        <p:txBody>
          <a:bodyPr lIns="457200" tIns="457200" rIns="457200" bIns="457200">
            <a:normAutofit lnSpcReduction="10000"/>
          </a:bodyPr>
          <a:lstStyle/>
          <a:p>
            <a:pPr algn="l"/>
            <a:r>
              <a:rPr lang="en-US" sz="4400" b="1" dirty="0">
                <a:solidFill>
                  <a:srgbClr val="FFFF00"/>
                </a:solidFill>
                <a:effectLst>
                  <a:outerShdw blurRad="38100" dist="38100" dir="2700000" algn="tl">
                    <a:srgbClr val="000000">
                      <a:alpha val="43137"/>
                    </a:srgbClr>
                  </a:outerShdw>
                </a:effectLst>
              </a:rPr>
              <a:t>Clergy</a:t>
            </a:r>
            <a:r>
              <a:rPr lang="en-US" sz="4400" b="1" dirty="0">
                <a:solidFill>
                  <a:schemeClr val="bg1"/>
                </a:solidFill>
                <a:effectLst>
                  <a:outerShdw blurRad="38100" dist="38100" dir="2700000" algn="tl">
                    <a:srgbClr val="000000">
                      <a:alpha val="43137"/>
                    </a:srgbClr>
                  </a:outerShdw>
                </a:effectLst>
              </a:rPr>
              <a:t> - </a:t>
            </a:r>
            <a:r>
              <a:rPr lang="en-US" sz="4400" dirty="0">
                <a:solidFill>
                  <a:schemeClr val="bg1"/>
                </a:solidFill>
                <a:effectLst>
                  <a:outerShdw blurRad="38100" dist="38100" dir="2700000" algn="tl">
                    <a:srgbClr val="000000">
                      <a:alpha val="43137"/>
                    </a:srgbClr>
                  </a:outerShdw>
                </a:effectLst>
              </a:rPr>
              <a:t>a group ordained to perform pastoral or sacerdotal functions in a Christian church</a:t>
            </a:r>
          </a:p>
          <a:p>
            <a:pPr algn="l"/>
            <a:endParaRPr lang="en-US" sz="800" dirty="0">
              <a:solidFill>
                <a:schemeClr val="bg1"/>
              </a:solidFill>
              <a:effectLst>
                <a:outerShdw blurRad="38100" dist="38100" dir="2700000" algn="tl">
                  <a:srgbClr val="000000">
                    <a:alpha val="43137"/>
                  </a:srgbClr>
                </a:outerShdw>
              </a:effectLst>
            </a:endParaRPr>
          </a:p>
          <a:p>
            <a:pPr algn="l"/>
            <a:r>
              <a:rPr lang="en-US" sz="4400" b="1" dirty="0">
                <a:solidFill>
                  <a:srgbClr val="FFFF00"/>
                </a:solidFill>
                <a:effectLst>
                  <a:outerShdw blurRad="38100" dist="38100" dir="2700000" algn="tl">
                    <a:srgbClr val="000000">
                      <a:alpha val="43137"/>
                    </a:srgbClr>
                  </a:outerShdw>
                </a:effectLst>
              </a:rPr>
              <a:t>Laity</a:t>
            </a:r>
            <a:r>
              <a:rPr lang="en-US" sz="4400" b="1" dirty="0">
                <a:solidFill>
                  <a:schemeClr val="bg1"/>
                </a:solidFill>
                <a:effectLst>
                  <a:outerShdw blurRad="38100" dist="38100" dir="2700000" algn="tl">
                    <a:srgbClr val="000000">
                      <a:alpha val="43137"/>
                    </a:srgbClr>
                  </a:outerShdw>
                </a:effectLst>
              </a:rPr>
              <a:t> - </a:t>
            </a:r>
            <a:r>
              <a:rPr lang="en-US" sz="4400" dirty="0">
                <a:solidFill>
                  <a:schemeClr val="bg1"/>
                </a:solidFill>
                <a:effectLst>
                  <a:outerShdw blurRad="38100" dist="38100" dir="2700000" algn="tl">
                    <a:srgbClr val="000000">
                      <a:alpha val="43137"/>
                    </a:srgbClr>
                  </a:outerShdw>
                </a:effectLst>
              </a:rPr>
              <a:t>the people of a religious faith as distinguished from its clergy</a:t>
            </a:r>
          </a:p>
          <a:p>
            <a:pPr algn="l"/>
            <a:endParaRPr lang="en-US" sz="4400" dirty="0">
              <a:solidFill>
                <a:schemeClr val="bg1"/>
              </a:solidFill>
              <a:effectLst>
                <a:outerShdw blurRad="38100" dist="38100" dir="2700000" algn="tl">
                  <a:srgbClr val="000000">
                    <a:alpha val="43137"/>
                  </a:srgbClr>
                </a:outerShdw>
              </a:effectLst>
            </a:endParaRPr>
          </a:p>
          <a:p>
            <a:r>
              <a:rPr lang="en-US" sz="4400" dirty="0">
                <a:solidFill>
                  <a:srgbClr val="FFFF00"/>
                </a:solidFill>
                <a:effectLst>
                  <a:outerShdw blurRad="38100" dist="38100" dir="2700000" algn="tl">
                    <a:srgbClr val="000000">
                      <a:alpha val="43137"/>
                    </a:srgbClr>
                  </a:outerShdw>
                </a:effectLst>
              </a:rPr>
              <a:t>Exodus 29:9; 1 Peter 2:4, 9-10; Romans 12:1-2</a:t>
            </a:r>
          </a:p>
        </p:txBody>
      </p:sp>
    </p:spTree>
    <p:extLst>
      <p:ext uri="{BB962C8B-B14F-4D97-AF65-F5344CB8AC3E}">
        <p14:creationId xmlns:p14="http://schemas.microsoft.com/office/powerpoint/2010/main" val="27357049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5473959" cy="1184987"/>
          </a:xfrm>
        </p:spPr>
        <p:txBody>
          <a:bodyPr>
            <a:normAutofit fontScale="90000"/>
          </a:bodyPr>
          <a:lstStyle/>
          <a:p>
            <a:r>
              <a:rPr lang="en-US" sz="7200" dirty="0">
                <a:latin typeface="White On Black" panose="02000500000000000000" pitchFamily="2" charset="0"/>
              </a:rPr>
              <a:t>Clericalism</a:t>
            </a:r>
            <a:endParaRPr lang="en-US" sz="7200" dirty="0">
              <a:latin typeface="White On Black" panose="02000500000000000000" pitchFamily="2"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273698" y="1754154"/>
            <a:ext cx="11557518" cy="4926563"/>
          </a:xfrm>
          <a:solidFill>
            <a:schemeClr val="tx1">
              <a:alpha val="61000"/>
            </a:schemeClr>
          </a:solidFill>
          <a:effectLst>
            <a:softEdge rad="190500"/>
          </a:effectLst>
        </p:spPr>
        <p:txBody>
          <a:bodyPr lIns="457200" tIns="457200" rIns="457200" bIns="457200">
            <a:normAutofit/>
          </a:bodyPr>
          <a:lstStyle/>
          <a:p>
            <a:pPr algn="l"/>
            <a:r>
              <a:rPr lang="en-US" sz="4400" b="1" dirty="0">
                <a:solidFill>
                  <a:srgbClr val="FFFF00"/>
                </a:solidFill>
                <a:effectLst>
                  <a:outerShdw blurRad="38100" dist="38100" dir="2700000" algn="tl">
                    <a:srgbClr val="000000">
                      <a:alpha val="43137"/>
                    </a:srgbClr>
                  </a:outerShdw>
                </a:effectLst>
              </a:rPr>
              <a:t>Defined:  </a:t>
            </a:r>
            <a:r>
              <a:rPr lang="en-US" sz="4400" dirty="0">
                <a:solidFill>
                  <a:schemeClr val="bg1"/>
                </a:solidFill>
                <a:effectLst>
                  <a:outerShdw blurRad="38100" dist="38100" dir="2700000" algn="tl">
                    <a:srgbClr val="000000">
                      <a:alpha val="43137"/>
                    </a:srgbClr>
                  </a:outerShdw>
                </a:effectLst>
              </a:rPr>
              <a:t>a policy of maintaining or increasing the power of a religious hierarchy</a:t>
            </a:r>
          </a:p>
          <a:p>
            <a:pPr algn="l"/>
            <a:endParaRPr lang="en-US" sz="800" dirty="0">
              <a:solidFill>
                <a:schemeClr val="bg1"/>
              </a:solidFill>
              <a:effectLst>
                <a:outerShdw blurRad="38100" dist="38100" dir="2700000" algn="tl">
                  <a:srgbClr val="000000">
                    <a:alpha val="43137"/>
                  </a:srgbClr>
                </a:outerShdw>
              </a:effectLst>
            </a:endParaRPr>
          </a:p>
          <a:p>
            <a:pPr algn="l"/>
            <a:r>
              <a:rPr lang="en-US" sz="4400" b="1" dirty="0">
                <a:solidFill>
                  <a:srgbClr val="FFFF00"/>
                </a:solidFill>
              </a:rPr>
              <a:t>Problem:  </a:t>
            </a:r>
            <a:r>
              <a:rPr lang="en-US" sz="4400" dirty="0">
                <a:solidFill>
                  <a:schemeClr val="bg1"/>
                </a:solidFill>
                <a:effectLst>
                  <a:outerShdw blurRad="38100" dist="38100" dir="2700000" algn="tl">
                    <a:srgbClr val="000000">
                      <a:alpha val="43137"/>
                    </a:srgbClr>
                  </a:outerShdw>
                </a:effectLst>
              </a:rPr>
              <a:t>as the difference between clergy and laity becomes more pronounced, the importance of devotion and consecrated living on the part of the laity is deemphasized</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12317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5473959" cy="1184987"/>
          </a:xfrm>
        </p:spPr>
        <p:txBody>
          <a:bodyPr>
            <a:normAutofit fontScale="90000"/>
          </a:bodyPr>
          <a:lstStyle/>
          <a:p>
            <a:r>
              <a:rPr lang="en-US" sz="7200" dirty="0">
                <a:latin typeface="White On Black" panose="02000500000000000000" pitchFamily="2" charset="0"/>
              </a:rPr>
              <a:t>Clericalism</a:t>
            </a:r>
            <a:endParaRPr lang="en-US" sz="7200" dirty="0">
              <a:latin typeface="White On Black" panose="02000500000000000000" pitchFamily="2"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0" y="1362270"/>
            <a:ext cx="12192000" cy="5495730"/>
          </a:xfrm>
          <a:solidFill>
            <a:schemeClr val="tx1">
              <a:alpha val="61000"/>
            </a:schemeClr>
          </a:solidFill>
          <a:effectLst>
            <a:softEdge rad="190500"/>
          </a:effectLst>
        </p:spPr>
        <p:txBody>
          <a:bodyPr lIns="457200" tIns="457200" rIns="457200" bIns="457200">
            <a:normAutofit fontScale="85000" lnSpcReduction="10000"/>
          </a:bodyPr>
          <a:lstStyle/>
          <a:p>
            <a:pPr algn="l"/>
            <a:r>
              <a:rPr lang="en-US" sz="4400" dirty="0">
                <a:solidFill>
                  <a:schemeClr val="bg1"/>
                </a:solidFill>
              </a:rPr>
              <a:t>    Deeply ingrained, this way of thinking persists. In a recent review in the London Tablet one finds the religious affairs correspondent of the London Times disparaging lay groups which encourage people to aspire to sanctity (“high pressure and rarified religiosity… salvation by the fast lane”). Better for the laity, he writes, to “travel without the heavenly overdrive on full power every minute of every day.” Leaving aside the glitzy rhetoric, </a:t>
            </a:r>
            <a:r>
              <a:rPr lang="en-US" sz="4400" dirty="0">
                <a:solidFill>
                  <a:srgbClr val="FFFF00"/>
                </a:solidFill>
              </a:rPr>
              <a:t>this constitutes a rationale for mediocrity as the appropriate model for lay spirituality</a:t>
            </a:r>
            <a:r>
              <a:rPr lang="en-US" sz="4400" dirty="0">
                <a:solidFill>
                  <a:schemeClr val="bg1"/>
                </a:solidFill>
              </a:rPr>
              <a:t>.</a:t>
            </a:r>
          </a:p>
        </p:txBody>
      </p:sp>
    </p:spTree>
    <p:extLst>
      <p:ext uri="{BB962C8B-B14F-4D97-AF65-F5344CB8AC3E}">
        <p14:creationId xmlns:p14="http://schemas.microsoft.com/office/powerpoint/2010/main" val="1886160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7731967" cy="1184987"/>
          </a:xfrm>
        </p:spPr>
        <p:txBody>
          <a:bodyPr>
            <a:normAutofit/>
          </a:bodyPr>
          <a:lstStyle/>
          <a:p>
            <a:pPr algn="l"/>
            <a:r>
              <a:rPr lang="en-US" sz="7200" dirty="0">
                <a:latin typeface="Mervale Script" panose="03060506000000020000" pitchFamily="66" charset="0"/>
              </a:rPr>
              <a:t>Our Question for Today</a:t>
            </a:r>
            <a:endParaRPr lang="en-US" sz="7200" dirty="0">
              <a:latin typeface="Mervale Script" panose="03060506000000020000" pitchFamily="66"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821094" y="1492898"/>
            <a:ext cx="10394302" cy="4945224"/>
          </a:xfrm>
          <a:solidFill>
            <a:schemeClr val="tx1">
              <a:alpha val="61000"/>
            </a:schemeClr>
          </a:solidFill>
          <a:effectLst>
            <a:softEdge rad="190500"/>
          </a:effectLst>
        </p:spPr>
        <p:txBody>
          <a:bodyPr lIns="457200" tIns="457200" rIns="457200" bIns="457200">
            <a:normAutofit/>
          </a:bodyPr>
          <a:lstStyle/>
          <a:p>
            <a:r>
              <a:rPr lang="en-US" sz="4400" b="1" dirty="0">
                <a:solidFill>
                  <a:srgbClr val="FFFF00"/>
                </a:solidFill>
              </a:rPr>
              <a:t>Is it possible that such thinking is present among us as well?</a:t>
            </a:r>
          </a:p>
          <a:p>
            <a:endParaRPr lang="en-US" sz="800" dirty="0">
              <a:solidFill>
                <a:schemeClr val="bg1"/>
              </a:solidFill>
            </a:endParaRPr>
          </a:p>
          <a:p>
            <a:r>
              <a:rPr lang="en-US" sz="4400" dirty="0">
                <a:solidFill>
                  <a:schemeClr val="bg1"/>
                </a:solidFill>
              </a:rPr>
              <a:t>Do we believe that some in the church have more responsibility to live a consecrated, dedicated life than do others?</a:t>
            </a:r>
          </a:p>
        </p:txBody>
      </p:sp>
    </p:spTree>
    <p:extLst>
      <p:ext uri="{BB962C8B-B14F-4D97-AF65-F5344CB8AC3E}">
        <p14:creationId xmlns:p14="http://schemas.microsoft.com/office/powerpoint/2010/main" val="1918865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4727510" cy="1184987"/>
          </a:xfrm>
        </p:spPr>
        <p:txBody>
          <a:bodyPr>
            <a:normAutofit fontScale="90000"/>
          </a:bodyPr>
          <a:lstStyle/>
          <a:p>
            <a:r>
              <a:rPr lang="en-US" sz="7200" dirty="0">
                <a:latin typeface="Mervale Script" panose="03060506000000020000" pitchFamily="66" charset="0"/>
              </a:rPr>
              <a:t>Ephesians 4:11-16</a:t>
            </a:r>
            <a:endParaRPr lang="en-US" sz="7200" dirty="0">
              <a:latin typeface="White On Black" panose="02000500000000000000" pitchFamily="2"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273698" y="1754154"/>
            <a:ext cx="11557518" cy="4926563"/>
          </a:xfrm>
          <a:solidFill>
            <a:schemeClr val="tx1">
              <a:alpha val="61000"/>
            </a:schemeClr>
          </a:solidFill>
          <a:effectLst>
            <a:softEdge rad="190500"/>
          </a:effectLst>
        </p:spPr>
        <p:txBody>
          <a:bodyPr lIns="457200" tIns="457200" rIns="457200" bIns="457200">
            <a:normAutofit/>
          </a:bodyPr>
          <a:lstStyle/>
          <a:p>
            <a:pPr marL="571500" indent="-571500" algn="l">
              <a:buFont typeface="Arial" panose="020B0604020202020204" pitchFamily="34" charset="0"/>
              <a:buChar char="•"/>
            </a:pPr>
            <a:r>
              <a:rPr lang="en-US" sz="4400" b="1" dirty="0">
                <a:solidFill>
                  <a:srgbClr val="FFFF00"/>
                </a:solidFill>
                <a:effectLst>
                  <a:outerShdw blurRad="38100" dist="38100" dir="2700000" algn="tl">
                    <a:srgbClr val="000000">
                      <a:alpha val="43137"/>
                    </a:srgbClr>
                  </a:outerShdw>
                </a:effectLst>
              </a:rPr>
              <a:t>The positions of evangelist, pastor and teacher are not </a:t>
            </a:r>
            <a:r>
              <a:rPr lang="en-US" sz="4400" b="1" dirty="0" err="1">
                <a:solidFill>
                  <a:srgbClr val="FFFF00"/>
                </a:solidFill>
                <a:effectLst>
                  <a:outerShdw blurRad="38100" dist="38100" dir="2700000" algn="tl">
                    <a:srgbClr val="000000">
                      <a:alpha val="43137"/>
                    </a:srgbClr>
                  </a:outerShdw>
                </a:effectLst>
              </a:rPr>
              <a:t>clergical</a:t>
            </a:r>
            <a:r>
              <a:rPr lang="en-US" sz="4400" b="1" dirty="0">
                <a:solidFill>
                  <a:srgbClr val="FFFF00"/>
                </a:solidFill>
                <a:effectLst>
                  <a:outerShdw blurRad="38100" dist="38100" dir="2700000" algn="tl">
                    <a:srgbClr val="000000">
                      <a:alpha val="43137"/>
                    </a:srgbClr>
                  </a:outerShdw>
                </a:effectLst>
              </a:rPr>
              <a:t> positions</a:t>
            </a:r>
          </a:p>
          <a:p>
            <a:pPr marL="571500" indent="-571500" algn="l">
              <a:buFont typeface="Arial" panose="020B0604020202020204" pitchFamily="34" charset="0"/>
              <a:buChar char="•"/>
            </a:pPr>
            <a:r>
              <a:rPr lang="en-US" sz="4400" b="1" dirty="0">
                <a:solidFill>
                  <a:srgbClr val="FFFF00"/>
                </a:solidFill>
                <a:effectLst>
                  <a:outerShdw blurRad="38100" dist="38100" dir="2700000" algn="tl">
                    <a:srgbClr val="000000">
                      <a:alpha val="43137"/>
                    </a:srgbClr>
                  </a:outerShdw>
                </a:effectLst>
              </a:rPr>
              <a:t>The purpose of these positions is to equip the saints</a:t>
            </a:r>
          </a:p>
          <a:p>
            <a:pPr marL="571500" indent="-571500" algn="l">
              <a:buFont typeface="Arial" panose="020B0604020202020204" pitchFamily="34" charset="0"/>
              <a:buChar char="•"/>
            </a:pPr>
            <a:r>
              <a:rPr lang="en-US" sz="4400" b="1" dirty="0">
                <a:solidFill>
                  <a:srgbClr val="FFFF00"/>
                </a:solidFill>
                <a:effectLst>
                  <a:outerShdw blurRad="38100" dist="38100" dir="2700000" algn="tl">
                    <a:srgbClr val="000000">
                      <a:alpha val="43137"/>
                    </a:srgbClr>
                  </a:outerShdw>
                </a:effectLst>
              </a:rPr>
              <a:t>In order for the church to grow, we must all pull together and do our share!</a:t>
            </a:r>
            <a:endParaRPr lang="en-US"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62105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0C82-04E7-486B-9887-CFD48C997D0A}"/>
              </a:ext>
            </a:extLst>
          </p:cNvPr>
          <p:cNvSpPr>
            <a:spLocks noGrp="1"/>
          </p:cNvSpPr>
          <p:nvPr>
            <p:ph type="ctrTitle"/>
          </p:nvPr>
        </p:nvSpPr>
        <p:spPr>
          <a:xfrm>
            <a:off x="273698" y="177282"/>
            <a:ext cx="7731967" cy="1184987"/>
          </a:xfrm>
        </p:spPr>
        <p:txBody>
          <a:bodyPr>
            <a:normAutofit/>
          </a:bodyPr>
          <a:lstStyle/>
          <a:p>
            <a:pPr algn="l"/>
            <a:r>
              <a:rPr lang="en-US" sz="7200" dirty="0">
                <a:latin typeface="White On Black" panose="02000500000000000000" pitchFamily="2" charset="0"/>
              </a:rPr>
              <a:t>Conclusion</a:t>
            </a:r>
            <a:endParaRPr lang="en-US" sz="7200" dirty="0">
              <a:latin typeface="White On Black" panose="02000500000000000000" pitchFamily="2" charset="0"/>
              <a:ea typeface="Segoe UI Black" panose="020B0A02040204020203" pitchFamily="34" charset="0"/>
              <a:cs typeface="Aldhabi" panose="01000000000000000000" pitchFamily="2" charset="-78"/>
            </a:endParaRPr>
          </a:p>
        </p:txBody>
      </p:sp>
      <p:sp>
        <p:nvSpPr>
          <p:cNvPr id="3" name="Subtitle 2">
            <a:extLst>
              <a:ext uri="{FF2B5EF4-FFF2-40B4-BE49-F238E27FC236}">
                <a16:creationId xmlns:a16="http://schemas.microsoft.com/office/drawing/2014/main" id="{172FD165-42C2-4877-BF58-3F2210EE2311}"/>
              </a:ext>
            </a:extLst>
          </p:cNvPr>
          <p:cNvSpPr>
            <a:spLocks noGrp="1"/>
          </p:cNvSpPr>
          <p:nvPr>
            <p:ph type="subTitle" idx="1"/>
          </p:nvPr>
        </p:nvSpPr>
        <p:spPr>
          <a:xfrm>
            <a:off x="0" y="1195753"/>
            <a:ext cx="12191999" cy="5625641"/>
          </a:xfrm>
          <a:solidFill>
            <a:schemeClr val="tx1">
              <a:alpha val="61000"/>
            </a:schemeClr>
          </a:solidFill>
          <a:effectLst>
            <a:softEdge rad="190500"/>
          </a:effectLst>
        </p:spPr>
        <p:txBody>
          <a:bodyPr lIns="457200" tIns="457200" rIns="457200" bIns="457200">
            <a:normAutofit/>
          </a:bodyPr>
          <a:lstStyle/>
          <a:p>
            <a:r>
              <a:rPr lang="en-US" sz="5200" b="1" dirty="0">
                <a:solidFill>
                  <a:schemeClr val="bg1"/>
                </a:solidFill>
              </a:rPr>
              <a:t>The Ultimate Danger of Clericalism?</a:t>
            </a:r>
          </a:p>
          <a:p>
            <a:endParaRPr lang="en-US" sz="200" b="1" dirty="0">
              <a:solidFill>
                <a:schemeClr val="bg1"/>
              </a:solidFill>
            </a:endParaRPr>
          </a:p>
          <a:p>
            <a:endParaRPr lang="en-US" sz="200" b="1" dirty="0">
              <a:solidFill>
                <a:schemeClr val="bg1"/>
              </a:solidFill>
            </a:endParaRPr>
          </a:p>
          <a:p>
            <a:pPr marL="1195388" indent="-571500" algn="l">
              <a:buFont typeface="Arial" panose="020B0604020202020204" pitchFamily="34" charset="0"/>
              <a:buChar char="•"/>
            </a:pPr>
            <a:r>
              <a:rPr lang="en-US" sz="4400" b="1" dirty="0">
                <a:solidFill>
                  <a:srgbClr val="FFFF00"/>
                </a:solidFill>
              </a:rPr>
              <a:t>It gives an excuse for </a:t>
            </a:r>
            <a:r>
              <a:rPr lang="en-US" sz="4400" b="1" dirty="0" err="1">
                <a:solidFill>
                  <a:srgbClr val="FFFF00"/>
                </a:solidFill>
              </a:rPr>
              <a:t>lukewarmness</a:t>
            </a:r>
            <a:endParaRPr lang="en-US" sz="4400" b="1" dirty="0">
              <a:solidFill>
                <a:srgbClr val="FFFF00"/>
              </a:solidFill>
            </a:endParaRPr>
          </a:p>
          <a:p>
            <a:pPr marL="1195388" indent="-571500" algn="l">
              <a:buFont typeface="Arial" panose="020B0604020202020204" pitchFamily="34" charset="0"/>
              <a:buChar char="•"/>
            </a:pPr>
            <a:r>
              <a:rPr lang="en-US" sz="4400" b="1" dirty="0">
                <a:solidFill>
                  <a:srgbClr val="FFFF00"/>
                </a:solidFill>
              </a:rPr>
              <a:t>It keeps the church from growing</a:t>
            </a:r>
          </a:p>
          <a:p>
            <a:pPr marL="571500" indent="-571500" algn="l">
              <a:buFont typeface="Arial" panose="020B0604020202020204" pitchFamily="34" charset="0"/>
              <a:buChar char="•"/>
            </a:pPr>
            <a:endParaRPr lang="en-US" b="1" dirty="0">
              <a:solidFill>
                <a:srgbClr val="FFFF00"/>
              </a:solidFill>
            </a:endParaRPr>
          </a:p>
          <a:p>
            <a:r>
              <a:rPr lang="en-US" sz="5400" b="1" dirty="0">
                <a:solidFill>
                  <a:schemeClr val="bg1"/>
                </a:solidFill>
              </a:rPr>
              <a:t>Are you part of the problem?  Or part of the solution!</a:t>
            </a:r>
          </a:p>
        </p:txBody>
      </p:sp>
    </p:spTree>
    <p:extLst>
      <p:ext uri="{BB962C8B-B14F-4D97-AF65-F5344CB8AC3E}">
        <p14:creationId xmlns:p14="http://schemas.microsoft.com/office/powerpoint/2010/main" val="31846283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3099</Words>
  <Application>Microsoft Office PowerPoint</Application>
  <PresentationFormat>Widescreen</PresentationFormat>
  <Paragraphs>145</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Mervale Script</vt:lpstr>
      <vt:lpstr>White On Black</vt:lpstr>
      <vt:lpstr>Office Theme</vt:lpstr>
      <vt:lpstr>PowerPoint Presentation</vt:lpstr>
      <vt:lpstr>the dangers of     Clericalism</vt:lpstr>
      <vt:lpstr>Definitions</vt:lpstr>
      <vt:lpstr>Clericalism</vt:lpstr>
      <vt:lpstr>Clericalism</vt:lpstr>
      <vt:lpstr>Our Question for Today</vt:lpstr>
      <vt:lpstr>Ephesians 4:11-16</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dangers of Clericalism</dc:title>
  <dc:creator>Stan Cox</dc:creator>
  <cp:lastModifiedBy>Stan Cox</cp:lastModifiedBy>
  <cp:revision>29</cp:revision>
  <dcterms:created xsi:type="dcterms:W3CDTF">2019-11-08T19:49:46Z</dcterms:created>
  <dcterms:modified xsi:type="dcterms:W3CDTF">2019-11-13T04:54:59Z</dcterms:modified>
</cp:coreProperties>
</file>